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9" r:id="rId2"/>
    <p:sldId id="260" r:id="rId3"/>
    <p:sldId id="302" r:id="rId4"/>
    <p:sldId id="303" r:id="rId5"/>
    <p:sldId id="305" r:id="rId6"/>
    <p:sldId id="306" r:id="rId7"/>
    <p:sldId id="304" r:id="rId8"/>
    <p:sldId id="289" r:id="rId9"/>
    <p:sldId id="290" r:id="rId10"/>
    <p:sldId id="287" r:id="rId11"/>
    <p:sldId id="291" r:id="rId12"/>
    <p:sldId id="288" r:id="rId13"/>
    <p:sldId id="261" r:id="rId14"/>
    <p:sldId id="292" r:id="rId15"/>
    <p:sldId id="295" r:id="rId16"/>
    <p:sldId id="262" r:id="rId17"/>
    <p:sldId id="263" r:id="rId18"/>
    <p:sldId id="265" r:id="rId19"/>
    <p:sldId id="264" r:id="rId20"/>
    <p:sldId id="293" r:id="rId21"/>
    <p:sldId id="286" r:id="rId22"/>
    <p:sldId id="297" r:id="rId23"/>
    <p:sldId id="298" r:id="rId24"/>
    <p:sldId id="299" r:id="rId25"/>
    <p:sldId id="300" r:id="rId26"/>
    <p:sldId id="296" r:id="rId27"/>
    <p:sldId id="266" r:id="rId28"/>
    <p:sldId id="267" r:id="rId29"/>
    <p:sldId id="268" r:id="rId30"/>
    <p:sldId id="269" r:id="rId31"/>
    <p:sldId id="270" r:id="rId32"/>
    <p:sldId id="301" r:id="rId33"/>
    <p:sldId id="271" r:id="rId34"/>
    <p:sldId id="273" r:id="rId35"/>
    <p:sldId id="272" r:id="rId36"/>
    <p:sldId id="274" r:id="rId37"/>
    <p:sldId id="276" r:id="rId38"/>
    <p:sldId id="275" r:id="rId39"/>
    <p:sldId id="277" r:id="rId40"/>
    <p:sldId id="278" r:id="rId41"/>
    <p:sldId id="279" r:id="rId42"/>
    <p:sldId id="281" r:id="rId43"/>
    <p:sldId id="282" r:id="rId44"/>
    <p:sldId id="283" r:id="rId45"/>
    <p:sldId id="280" r:id="rId46"/>
    <p:sldId id="294" r:id="rId47"/>
    <p:sldId id="284" r:id="rId48"/>
    <p:sldId id="285" r:id="rId49"/>
  </p:sldIdLst>
  <p:sldSz cx="9144000" cy="6858000" type="screen4x3"/>
  <p:notesSz cx="6858000" cy="9144000"/>
  <p:custDataLst>
    <p:tags r:id="rId50"/>
  </p:custDataLst>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FF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9" d="100"/>
          <a:sy n="59" d="100"/>
        </p:scale>
        <p:origin x="-600"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7.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9F4BFA7B-0ADE-4167-98A9-E44D2A675DB9}" type="datetimeFigureOut">
              <a:rPr lang="en-US"/>
              <a:pPr>
                <a:defRPr/>
              </a:pPr>
              <a:t>7/22/2011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FC8D0B3-6C46-4322-9C6C-985938204EF2}"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C01387FD-A0DF-47D4-A41E-19AA1DF996D5}" type="datetimeFigureOut">
              <a:rPr lang="en-US"/>
              <a:pPr>
                <a:defRPr/>
              </a:pPr>
              <a:t>7/22/2011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EB08189-483C-4B28-AC7E-5AC53A51543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CECDBBA-CC4B-473D-A37F-5E7958B84DE0}" type="datetimeFigureOut">
              <a:rPr lang="en-US"/>
              <a:pPr>
                <a:defRPr/>
              </a:pPr>
              <a:t>7/22/2011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1741850-52A6-4B3B-81D7-A32F1B747CE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2BDA980F-AF00-44EB-9911-DD8417169BE5}" type="datetimeFigureOut">
              <a:rPr lang="en-US"/>
              <a:pPr>
                <a:defRPr/>
              </a:pPr>
              <a:t>7/22/2011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E417611-2BBF-4F22-8B78-203A97D367D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277DA270-FB84-43A2-9838-94E1B36CEECA}" type="datetimeFigureOut">
              <a:rPr lang="en-US"/>
              <a:pPr>
                <a:defRPr/>
              </a:pPr>
              <a:t>7/22/2011</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A5AD9908-133D-4809-838C-CC850718AE3F}"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B2BED660-FFD4-4A52-ADA8-6A5F022361A4}" type="datetimeFigureOut">
              <a:rPr lang="en-US"/>
              <a:pPr>
                <a:defRPr/>
              </a:pPr>
              <a:t>7/22/2011</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71D539EC-3F6E-4BC7-9EEC-F03A2A9E143E}"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07582A2B-D855-4BB0-8925-A8D0EE7AC4A3}" type="datetimeFigureOut">
              <a:rPr lang="en-US"/>
              <a:pPr>
                <a:defRPr/>
              </a:pPr>
              <a:t>7/22/2011</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B605F2FE-61A8-43BE-822B-CE33C3DDC443}"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96B75043-0C6D-4718-9CB4-4D61050A556C}" type="datetimeFigureOut">
              <a:rPr lang="en-US"/>
              <a:pPr>
                <a:defRPr/>
              </a:pPr>
              <a:t>7/22/2011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9B7B75E-C181-4F30-BDB9-B4F2694F7763}"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93ACA53E-E7E7-4009-9032-F5C06327EF14}" type="datetimeFigureOut">
              <a:rPr lang="en-US"/>
              <a:pPr>
                <a:defRPr/>
              </a:pPr>
              <a:t>7/22/2011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CA70CFB-F8D5-47AD-8FD8-7052DAEE27D7}"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2267A9FC-E8CF-40BD-B7DE-98AD527A7F21}" type="datetimeFigureOut">
              <a:rPr lang="en-US"/>
              <a:pPr>
                <a:defRPr/>
              </a:pPr>
              <a:t>7/22/2011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1B0CC35-EAA2-44F6-9FCD-B6DBCE19489F}"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2666C48-17E1-4324-B267-CC6BFF3C73CF}" type="datetimeFigureOut">
              <a:rPr lang="en-US"/>
              <a:pPr>
                <a:defRPr/>
              </a:pPr>
              <a:t>7/22/2011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710A7D4-0D6D-4087-A3B9-88D10D5866A2}"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1"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defRPr>
            </a:lvl1pPr>
          </a:lstStyle>
          <a:p>
            <a:pPr>
              <a:defRPr/>
            </a:pPr>
            <a:fld id="{57B3783F-261A-4905-B4DC-16EBDD1C1FAA}" type="datetimeFigureOut">
              <a:rPr lang="en-US"/>
              <a:pPr>
                <a:defRPr/>
              </a:pPr>
              <a:t>7/22/2011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Calibri" pitchFamily="34" charset="0"/>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34" charset="0"/>
              </a:defRPr>
            </a:lvl1pPr>
          </a:lstStyle>
          <a:p>
            <a:pPr>
              <a:defRPr/>
            </a:pPr>
            <a:fld id="{8AFE46BF-ECA5-4267-92F7-EDA8E9A5FB48}"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05" r:id="rId1"/>
    <p:sldLayoutId id="214748381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jpeg"/><Relationship Id="rId11" Type="http://schemas.openxmlformats.org/officeDocument/2006/relationships/image" Target="../media/image22.jpeg"/><Relationship Id="rId5" Type="http://schemas.openxmlformats.org/officeDocument/2006/relationships/image" Target="../media/image16.png"/><Relationship Id="rId10" Type="http://schemas.openxmlformats.org/officeDocument/2006/relationships/image" Target="../media/image21.jpeg"/><Relationship Id="rId4" Type="http://schemas.openxmlformats.org/officeDocument/2006/relationships/image" Target="../media/image15.jpeg"/><Relationship Id="rId9"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jpeg"/></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1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33.jpeg"/><Relationship Id="rId7" Type="http://schemas.openxmlformats.org/officeDocument/2006/relationships/image" Target="../media/image37.jpeg"/><Relationship Id="rId2" Type="http://schemas.openxmlformats.org/officeDocument/2006/relationships/image" Target="../media/image32.jpeg"/><Relationship Id="rId1" Type="http://schemas.openxmlformats.org/officeDocument/2006/relationships/slideLayout" Target="../slideLayouts/slideLayout2.xml"/><Relationship Id="rId6" Type="http://schemas.openxmlformats.org/officeDocument/2006/relationships/image" Target="../media/image36.jpeg"/><Relationship Id="rId5" Type="http://schemas.openxmlformats.org/officeDocument/2006/relationships/image" Target="../media/image35.jpeg"/><Relationship Id="rId10" Type="http://schemas.openxmlformats.org/officeDocument/2006/relationships/image" Target="../media/image40.jpeg"/><Relationship Id="rId4" Type="http://schemas.openxmlformats.org/officeDocument/2006/relationships/image" Target="../media/image34.jpeg"/><Relationship Id="rId9" Type="http://schemas.openxmlformats.org/officeDocument/2006/relationships/image" Target="../media/image39.jpeg"/></Relationships>
</file>

<file path=ppt/slides/_rels/slide2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jpeg"/></Relationships>
</file>

<file path=ppt/slides/_rels/slide22.xml.rels><?xml version="1.0" encoding="UTF-8" standalone="yes"?>
<Relationships xmlns="http://schemas.openxmlformats.org/package/2006/relationships"><Relationship Id="rId3" Type="http://schemas.openxmlformats.org/officeDocument/2006/relationships/image" Target="../media/image47.gif"/><Relationship Id="rId2" Type="http://schemas.openxmlformats.org/officeDocument/2006/relationships/image" Target="../media/image46.gi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9.gif"/><Relationship Id="rId2" Type="http://schemas.openxmlformats.org/officeDocument/2006/relationships/image" Target="../media/image48.gi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1.gif"/><Relationship Id="rId2" Type="http://schemas.openxmlformats.org/officeDocument/2006/relationships/image" Target="../media/image50.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image" Target="../media/image57.jpeg"/><Relationship Id="rId3" Type="http://schemas.openxmlformats.org/officeDocument/2006/relationships/hyperlink" Target="http://anti-virus-software-review.toptenreviews.com/bitdefender-review.html" TargetMode="External"/><Relationship Id="rId7" Type="http://schemas.openxmlformats.org/officeDocument/2006/relationships/hyperlink" Target="http://www.toptenreviews.com/scripts/trans_id.php?url=http://store.hermanstreet.com/other/avg-antivirus-and-antispyware-2011-download/?&amp;ICID=pin-AVG%20Antivirus%202011-05-19&amp;ofm&amp;p_id=72&amp;param=&amp;q_delimit=0" TargetMode="External"/><Relationship Id="rId2" Type="http://schemas.openxmlformats.org/officeDocument/2006/relationships/image" Target="../media/image54.jpeg"/><Relationship Id="rId1" Type="http://schemas.openxmlformats.org/officeDocument/2006/relationships/slideLayout" Target="../slideLayouts/slideLayout2.xml"/><Relationship Id="rId6" Type="http://schemas.openxmlformats.org/officeDocument/2006/relationships/image" Target="../media/image56.jpeg"/><Relationship Id="rId5" Type="http://schemas.openxmlformats.org/officeDocument/2006/relationships/hyperlink" Target="http://www.toptenreviews.com/scripts/trans_id.php?url=http://www.anrdoezrs.net/click-1390637-10729425&amp;p_id=71&amp;param=sid&amp;q_delimit=1" TargetMode="External"/><Relationship Id="rId10" Type="http://schemas.openxmlformats.org/officeDocument/2006/relationships/image" Target="../media/image58.jpeg"/><Relationship Id="rId4" Type="http://schemas.openxmlformats.org/officeDocument/2006/relationships/image" Target="../media/image55.jpeg"/><Relationship Id="rId9" Type="http://schemas.openxmlformats.org/officeDocument/2006/relationships/hyperlink" Target="http://www.toptenreviews.com/scripts/trans_id.php?url=http://www.anrdoezrs.net/click-1390637-10841771?url=https://avira.cleverbridge.com/30/purl-aff_prem_1pc1y?language=EN&amp;x-origin=affiliates&amp;x-affiliates=CJ_EN&amp;cjsku=13929&amp;p_id=48043&amp;param=sid&amp;q_delimit=1" TargetMode="Externa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ctrTitle"/>
          </p:nvPr>
        </p:nvSpPr>
        <p:spPr/>
        <p:txBody>
          <a:bodyPr/>
          <a:lstStyle/>
          <a:p>
            <a:pPr eaLnBrk="1" hangingPunct="1"/>
            <a:r>
              <a:rPr lang="en-US" b="1" dirty="0" smtClean="0">
                <a:solidFill>
                  <a:schemeClr val="bg1"/>
                </a:solidFill>
              </a:rPr>
              <a:t>Perisian Utiliti</a:t>
            </a:r>
            <a:endParaRPr lang="en-US" dirty="0" smtClean="0">
              <a:solidFill>
                <a:schemeClr val="bg1"/>
              </a:solidFill>
            </a:endParaRPr>
          </a:p>
        </p:txBody>
      </p:sp>
      <p:sp>
        <p:nvSpPr>
          <p:cNvPr id="4099" name="Content Placeholder 2"/>
          <p:cNvSpPr>
            <a:spLocks noGrp="1"/>
          </p:cNvSpPr>
          <p:nvPr>
            <p:ph type="subTitle" idx="1"/>
          </p:nvPr>
        </p:nvSpPr>
        <p:spPr/>
        <p:txBody>
          <a:bodyPr/>
          <a:lstStyle/>
          <a:p>
            <a:pPr eaLnBrk="1" hangingPunct="1">
              <a:lnSpc>
                <a:spcPct val="80000"/>
              </a:lnSpc>
            </a:pPr>
            <a:r>
              <a:rPr lang="en-US" sz="2700" dirty="0" smtClean="0">
                <a:solidFill>
                  <a:schemeClr val="bg1"/>
                </a:solidFill>
              </a:rPr>
              <a:t>Kursus Persediaan PISMP </a:t>
            </a:r>
          </a:p>
          <a:p>
            <a:pPr eaLnBrk="1" hangingPunct="1">
              <a:lnSpc>
                <a:spcPct val="80000"/>
              </a:lnSpc>
            </a:pPr>
            <a:r>
              <a:rPr lang="en-US" sz="2700" dirty="0" smtClean="0">
                <a:solidFill>
                  <a:schemeClr val="bg1"/>
                </a:solidFill>
              </a:rPr>
              <a:t>IPG Kampus </a:t>
            </a:r>
            <a:r>
              <a:rPr lang="en-US" sz="2700" dirty="0" err="1" smtClean="0">
                <a:solidFill>
                  <a:schemeClr val="bg1"/>
                </a:solidFill>
              </a:rPr>
              <a:t>Keningau</a:t>
            </a:r>
            <a:endParaRPr lang="en-US" sz="2700" dirty="0" smtClean="0">
              <a:solidFill>
                <a:schemeClr val="bg1"/>
              </a:solidFill>
            </a:endParaRPr>
          </a:p>
          <a:p>
            <a:pPr eaLnBrk="1" hangingPunct="1">
              <a:lnSpc>
                <a:spcPct val="80000"/>
              </a:lnSpc>
            </a:pPr>
            <a:endParaRPr lang="en-US" sz="2700" dirty="0" smtClean="0">
              <a:solidFill>
                <a:schemeClr val="bg1"/>
              </a:solidFill>
            </a:endParaRPr>
          </a:p>
          <a:p>
            <a:pPr eaLnBrk="1" hangingPunct="1">
              <a:lnSpc>
                <a:spcPct val="80000"/>
              </a:lnSpc>
            </a:pPr>
            <a:r>
              <a:rPr lang="en-US" sz="2700" dirty="0" smtClean="0">
                <a:solidFill>
                  <a:schemeClr val="bg1"/>
                </a:solidFill>
              </a:rPr>
              <a:t>By;</a:t>
            </a:r>
          </a:p>
          <a:p>
            <a:pPr eaLnBrk="1" hangingPunct="1">
              <a:lnSpc>
                <a:spcPct val="80000"/>
              </a:lnSpc>
            </a:pPr>
            <a:r>
              <a:rPr lang="en-US" sz="2700" dirty="0" smtClean="0">
                <a:solidFill>
                  <a:schemeClr val="bg1"/>
                </a:solidFill>
              </a:rPr>
              <a:t>Noemi </a:t>
            </a:r>
            <a:r>
              <a:rPr lang="en-US" sz="2700" dirty="0" err="1" smtClean="0">
                <a:solidFill>
                  <a:schemeClr val="bg1"/>
                </a:solidFill>
              </a:rPr>
              <a:t>Linus</a:t>
            </a:r>
            <a:endParaRPr lang="en-US" sz="2700" dirty="0" smtClean="0">
              <a:solidFill>
                <a:schemeClr val="bg1"/>
              </a:solidFill>
            </a:endParaRPr>
          </a:p>
          <a:p>
            <a:pPr eaLnBrk="1" hangingPunct="1">
              <a:lnSpc>
                <a:spcPct val="80000"/>
              </a:lnSpc>
            </a:pPr>
            <a:r>
              <a:rPr lang="en-US" sz="2700" dirty="0" smtClean="0">
                <a:solidFill>
                  <a:schemeClr val="bg1"/>
                </a:solidFill>
              </a:rPr>
              <a:t>Pensyarah</a:t>
            </a:r>
          </a:p>
          <a:p>
            <a:pPr eaLnBrk="1" hangingPunct="1">
              <a:lnSpc>
                <a:spcPct val="80000"/>
              </a:lnSpc>
            </a:pPr>
            <a:r>
              <a:rPr lang="en-US" sz="2700" dirty="0" smtClean="0">
                <a:solidFill>
                  <a:schemeClr val="bg1"/>
                </a:solidFill>
              </a:rPr>
              <a:t>Jabatan Teknologi Pendidikan</a:t>
            </a:r>
          </a:p>
        </p:txBody>
      </p:sp>
      <p:sp>
        <p:nvSpPr>
          <p:cNvPr id="4100" name="TextBox 3"/>
          <p:cNvSpPr txBox="1">
            <a:spLocks noChangeArrowheads="1"/>
          </p:cNvSpPr>
          <p:nvPr/>
        </p:nvSpPr>
        <p:spPr bwMode="auto">
          <a:xfrm>
            <a:off x="0" y="6596063"/>
            <a:ext cx="779463" cy="261937"/>
          </a:xfrm>
          <a:prstGeom prst="rect">
            <a:avLst/>
          </a:prstGeom>
          <a:noFill/>
          <a:ln w="9525">
            <a:noFill/>
            <a:miter lim="800000"/>
            <a:headEnd/>
            <a:tailEnd/>
          </a:ln>
        </p:spPr>
        <p:txBody>
          <a:bodyPr wrap="none">
            <a:spAutoFit/>
          </a:bodyPr>
          <a:lstStyle/>
          <a:p>
            <a:r>
              <a:rPr lang="en-US" sz="1100">
                <a:solidFill>
                  <a:schemeClr val="bg1"/>
                </a:solidFill>
                <a:latin typeface="Courier New" pitchFamily="49" charset="0"/>
                <a:cs typeface="Courier New" pitchFamily="49" charset="0"/>
              </a:rPr>
              <a:t>©josh86</a:t>
            </a:r>
          </a:p>
        </p:txBody>
      </p:sp>
      <p:pic>
        <p:nvPicPr>
          <p:cNvPr id="4101" name="Picture 5" descr="F:\gambar\IFYCAL1B2DCCAK0Y5B3CA98PD3JCA84VJFBCAP9IEGHCAV9K4KPCAIRO5OECAWDVYMGCAS30S6HCA6B93T2CABMFMX9CALR00F7CALCSQSPCAIBFYAWCA1N2HMRCA3ADUG2CAN6GWH0CAGJ1C6TCAEDV0BI.jpg"/>
          <p:cNvPicPr>
            <a:picLocks noChangeAspect="1" noChangeArrowheads="1"/>
          </p:cNvPicPr>
          <p:nvPr/>
        </p:nvPicPr>
        <p:blipFill>
          <a:blip r:embed="rId2" cstate="print"/>
          <a:srcRect/>
          <a:stretch>
            <a:fillRect/>
          </a:stretch>
        </p:blipFill>
        <p:spPr bwMode="auto">
          <a:xfrm>
            <a:off x="304800" y="533400"/>
            <a:ext cx="1447800" cy="1316038"/>
          </a:xfrm>
          <a:prstGeom prst="rect">
            <a:avLst/>
          </a:prstGeom>
          <a:noFill/>
          <a:ln w="9525">
            <a:noFill/>
            <a:miter lim="800000"/>
            <a:headEnd/>
            <a:tailEnd/>
          </a:ln>
        </p:spPr>
      </p:pic>
      <p:pic>
        <p:nvPicPr>
          <p:cNvPr id="4102" name="Picture 6" descr="F:\gambar\0QVCABYLKAECAAHHJT8CAWWFSK4CAXB4CSHCAQU0W0UCA3TION1CAZV83AZCA5258RRCAILZQYDCAQT82J9CA51SHX7CAW8T94DCARI4D7ECAFJQQU0CAYEPVLUCALE1Q72CA9LDUA8CA3MTKIFCAS8NJKW.jpg"/>
          <p:cNvPicPr>
            <a:picLocks noChangeAspect="1" noChangeArrowheads="1"/>
          </p:cNvPicPr>
          <p:nvPr/>
        </p:nvPicPr>
        <p:blipFill>
          <a:blip r:embed="rId3" cstate="print"/>
          <a:srcRect/>
          <a:stretch>
            <a:fillRect/>
          </a:stretch>
        </p:blipFill>
        <p:spPr bwMode="auto">
          <a:xfrm>
            <a:off x="1752600" y="533400"/>
            <a:ext cx="1982788" cy="1295400"/>
          </a:xfrm>
          <a:prstGeom prst="rect">
            <a:avLst/>
          </a:prstGeom>
          <a:noFill/>
          <a:ln w="9525">
            <a:noFill/>
            <a:miter lim="800000"/>
            <a:headEnd/>
            <a:tailEnd/>
          </a:ln>
        </p:spPr>
      </p:pic>
      <p:pic>
        <p:nvPicPr>
          <p:cNvPr id="4103" name="Picture 7" descr="F:\gambar\9R2CAIBNY6TCA5SL86CCAZ2ZT8RCAPZGK0NCAH6GJC3CAPWWV2TCADYKHHECASCRDO6CA3X2M5DCALPRHDBCA92H6PWCAQIISAKCA1RFX1MCA55YQCOCAP5IJ72CANE289RCA1RUT21CAFNKQQLCAPETX7Y.jpg"/>
          <p:cNvPicPr>
            <a:picLocks noChangeAspect="1" noChangeArrowheads="1"/>
          </p:cNvPicPr>
          <p:nvPr/>
        </p:nvPicPr>
        <p:blipFill>
          <a:blip r:embed="rId4" cstate="print"/>
          <a:srcRect/>
          <a:stretch>
            <a:fillRect/>
          </a:stretch>
        </p:blipFill>
        <p:spPr bwMode="auto">
          <a:xfrm>
            <a:off x="3733800" y="533400"/>
            <a:ext cx="1727200" cy="1295400"/>
          </a:xfrm>
          <a:prstGeom prst="rect">
            <a:avLst/>
          </a:prstGeom>
          <a:noFill/>
          <a:ln w="9525">
            <a:noFill/>
            <a:miter lim="800000"/>
            <a:headEnd/>
            <a:tailEnd/>
          </a:ln>
        </p:spPr>
      </p:pic>
      <p:pic>
        <p:nvPicPr>
          <p:cNvPr id="4104" name="Picture 8" descr="F:\New Folder\computerstethoscope500.jpg"/>
          <p:cNvPicPr>
            <a:picLocks noChangeAspect="1" noChangeArrowheads="1"/>
          </p:cNvPicPr>
          <p:nvPr/>
        </p:nvPicPr>
        <p:blipFill>
          <a:blip r:embed="rId5" cstate="print"/>
          <a:srcRect/>
          <a:stretch>
            <a:fillRect/>
          </a:stretch>
        </p:blipFill>
        <p:spPr bwMode="auto">
          <a:xfrm>
            <a:off x="5486400" y="533400"/>
            <a:ext cx="1981200" cy="1319213"/>
          </a:xfrm>
          <a:prstGeom prst="rect">
            <a:avLst/>
          </a:prstGeom>
          <a:noFill/>
          <a:ln w="9525">
            <a:noFill/>
            <a:miter lim="800000"/>
            <a:headEnd/>
            <a:tailEnd/>
          </a:ln>
        </p:spPr>
      </p:pic>
      <p:pic>
        <p:nvPicPr>
          <p:cNvPr id="4105" name="Picture 9" descr="F:\New Folder\computer_repair.jpg"/>
          <p:cNvPicPr>
            <a:picLocks noChangeAspect="1" noChangeArrowheads="1"/>
          </p:cNvPicPr>
          <p:nvPr/>
        </p:nvPicPr>
        <p:blipFill>
          <a:blip r:embed="rId6" cstate="print"/>
          <a:srcRect/>
          <a:stretch>
            <a:fillRect/>
          </a:stretch>
        </p:blipFill>
        <p:spPr bwMode="auto">
          <a:xfrm>
            <a:off x="7467600" y="533400"/>
            <a:ext cx="1447800" cy="13287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219200" y="533400"/>
            <a:ext cx="6781800" cy="762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MY"/>
          </a:p>
        </p:txBody>
      </p:sp>
      <p:sp>
        <p:nvSpPr>
          <p:cNvPr id="5123" name="Title 1"/>
          <p:cNvSpPr>
            <a:spLocks noGrp="1"/>
          </p:cNvSpPr>
          <p:nvPr>
            <p:ph type="title"/>
          </p:nvPr>
        </p:nvSpPr>
        <p:spPr/>
        <p:txBody>
          <a:bodyPr/>
          <a:lstStyle/>
          <a:p>
            <a:r>
              <a:rPr lang="en-US" smtClean="0">
                <a:solidFill>
                  <a:schemeClr val="bg1"/>
                </a:solidFill>
              </a:rPr>
              <a:t>Komponen Komputer</a:t>
            </a:r>
            <a:endParaRPr lang="en-MY" smtClean="0">
              <a:solidFill>
                <a:schemeClr val="bg1"/>
              </a:solidFill>
            </a:endParaRPr>
          </a:p>
        </p:txBody>
      </p:sp>
      <p:sp>
        <p:nvSpPr>
          <p:cNvPr id="5124" name="Content Placeholder 2"/>
          <p:cNvSpPr>
            <a:spLocks noGrp="1"/>
          </p:cNvSpPr>
          <p:nvPr>
            <p:ph idx="1"/>
          </p:nvPr>
        </p:nvSpPr>
        <p:spPr/>
        <p:txBody>
          <a:bodyPr/>
          <a:lstStyle/>
          <a:p>
            <a:r>
              <a:rPr lang="en-US" dirty="0" smtClean="0">
                <a:solidFill>
                  <a:schemeClr val="bg1"/>
                </a:solidFill>
              </a:rPr>
              <a:t>Perkakasan</a:t>
            </a:r>
          </a:p>
          <a:p>
            <a:pPr lvl="1">
              <a:buFont typeface="Wingdings" pitchFamily="2" charset="2"/>
              <a:buChar char="Ø"/>
            </a:pPr>
            <a:r>
              <a:rPr lang="en-US" dirty="0" smtClean="0">
                <a:solidFill>
                  <a:schemeClr val="bg1"/>
                </a:solidFill>
              </a:rPr>
              <a:t>Kelengkapan fizikal (Papan kekunci, Pencetak, Modem, CD ROM, Tetikus etc..)</a:t>
            </a:r>
          </a:p>
          <a:p>
            <a:r>
              <a:rPr lang="en-US" dirty="0" smtClean="0">
                <a:solidFill>
                  <a:schemeClr val="bg1"/>
                </a:solidFill>
              </a:rPr>
              <a:t>Perisian</a:t>
            </a:r>
          </a:p>
          <a:p>
            <a:pPr lvl="1">
              <a:buFont typeface="Wingdings" pitchFamily="2" charset="2"/>
              <a:buChar char="Ø"/>
            </a:pPr>
            <a:r>
              <a:rPr lang="en-US" dirty="0" smtClean="0">
                <a:solidFill>
                  <a:schemeClr val="bg1"/>
                </a:solidFill>
              </a:rPr>
              <a:t>Atur cara/program</a:t>
            </a:r>
          </a:p>
          <a:p>
            <a:pPr lvl="1">
              <a:buFont typeface="Wingdings" pitchFamily="2" charset="2"/>
              <a:buChar char="Ø"/>
            </a:pPr>
            <a:r>
              <a:rPr lang="en-US" dirty="0" smtClean="0">
                <a:solidFill>
                  <a:schemeClr val="bg1"/>
                </a:solidFill>
              </a:rPr>
              <a:t>Perintah-perintah tersusun untuk menghasilkan aktiviti tertentu</a:t>
            </a:r>
          </a:p>
          <a:p>
            <a:pPr lvl="1">
              <a:buFont typeface="Wingdings" pitchFamily="2" charset="2"/>
              <a:buChar char="Ø"/>
            </a:pPr>
            <a:r>
              <a:rPr lang="en-US" dirty="0" smtClean="0">
                <a:solidFill>
                  <a:schemeClr val="bg1"/>
                </a:solidFill>
              </a:rPr>
              <a:t>3 jenis – Perisian Sistem, Perisian Aplikasi, Perisian Utiliti</a:t>
            </a:r>
            <a:endParaRPr lang="en-MY" dirty="0" smtClean="0">
              <a:solidFill>
                <a:schemeClr val="bg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bg1"/>
                </a:solidFill>
              </a:rPr>
              <a:t>Perisian Sistem</a:t>
            </a:r>
            <a:endParaRPr lang="en-MY" dirty="0">
              <a:solidFill>
                <a:schemeClr val="bg1"/>
              </a:solidFill>
            </a:endParaRPr>
          </a:p>
        </p:txBody>
      </p:sp>
      <p:sp>
        <p:nvSpPr>
          <p:cNvPr id="3" name="Content Placeholder 2"/>
          <p:cNvSpPr>
            <a:spLocks noGrp="1"/>
          </p:cNvSpPr>
          <p:nvPr>
            <p:ph idx="1"/>
          </p:nvPr>
        </p:nvSpPr>
        <p:spPr/>
        <p:txBody>
          <a:bodyPr/>
          <a:lstStyle/>
          <a:p>
            <a:pPr>
              <a:lnSpc>
                <a:spcPct val="90000"/>
              </a:lnSpc>
            </a:pPr>
            <a:r>
              <a:rPr lang="en-US" dirty="0" smtClean="0">
                <a:solidFill>
                  <a:schemeClr val="bg1"/>
                </a:solidFill>
              </a:rPr>
              <a:t>Dikenali sebagai perisian Sistem Operasi atau Sistem Pengendalian.</a:t>
            </a:r>
            <a:br>
              <a:rPr lang="en-US" dirty="0" smtClean="0">
                <a:solidFill>
                  <a:schemeClr val="bg1"/>
                </a:solidFill>
              </a:rPr>
            </a:br>
            <a:r>
              <a:rPr lang="en-US" dirty="0" smtClean="0">
                <a:solidFill>
                  <a:schemeClr val="bg1"/>
                </a:solidFill>
              </a:rPr>
              <a:t>Membolehkan perkakasan berkomunikasi dengan perisian aplikasi.</a:t>
            </a:r>
            <a:br>
              <a:rPr lang="en-US" dirty="0" smtClean="0">
                <a:solidFill>
                  <a:schemeClr val="bg1"/>
                </a:solidFill>
              </a:rPr>
            </a:br>
            <a:r>
              <a:rPr lang="en-US" dirty="0" smtClean="0">
                <a:solidFill>
                  <a:schemeClr val="bg1"/>
                </a:solidFill>
              </a:rPr>
              <a:t>Berfungsi sebagai perisian tulang belakang komputer.</a:t>
            </a:r>
            <a:br>
              <a:rPr lang="en-US" dirty="0" smtClean="0">
                <a:solidFill>
                  <a:schemeClr val="bg1"/>
                </a:solidFill>
              </a:rPr>
            </a:br>
            <a:r>
              <a:rPr lang="en-US" dirty="0" smtClean="0">
                <a:solidFill>
                  <a:schemeClr val="bg1"/>
                </a:solidFill>
              </a:rPr>
              <a:t>Mengandungi pelbagai fail sistem untuk pelbagai kegunaan.</a:t>
            </a:r>
          </a:p>
          <a:p>
            <a:pPr lvl="1"/>
            <a:r>
              <a:rPr lang="en-US" dirty="0" smtClean="0">
                <a:solidFill>
                  <a:schemeClr val="bg1"/>
                </a:solidFill>
              </a:rPr>
              <a:t>Contoh: Windows (98, 2000, Me, XP, Vista), DOS 6.22, UNIX, Linux, OS2, Mac OS X</a:t>
            </a:r>
          </a:p>
          <a:p>
            <a:endParaRPr lang="en-MY"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bg1"/>
                </a:solidFill>
              </a:rPr>
              <a:t>Perisian Utiliti</a:t>
            </a:r>
            <a:endParaRPr lang="en-MY" dirty="0">
              <a:solidFill>
                <a:schemeClr val="bg1"/>
              </a:solidFill>
            </a:endParaRPr>
          </a:p>
        </p:txBody>
      </p:sp>
      <p:sp>
        <p:nvSpPr>
          <p:cNvPr id="3" name="Content Placeholder 2"/>
          <p:cNvSpPr>
            <a:spLocks noGrp="1"/>
          </p:cNvSpPr>
          <p:nvPr>
            <p:ph idx="1"/>
          </p:nvPr>
        </p:nvSpPr>
        <p:spPr/>
        <p:txBody>
          <a:bodyPr/>
          <a:lstStyle/>
          <a:p>
            <a:r>
              <a:rPr lang="en-MY" b="1" dirty="0" smtClean="0">
                <a:solidFill>
                  <a:schemeClr val="bg1"/>
                </a:solidFill>
              </a:rPr>
              <a:t>Perisian utiliti</a:t>
            </a:r>
            <a:r>
              <a:rPr lang="en-MY" dirty="0" smtClean="0">
                <a:solidFill>
                  <a:schemeClr val="bg1"/>
                </a:solidFill>
              </a:rPr>
              <a:t> merujuk kepada perisian sokongan atau bantuan yang berperanan membantu memastikan kelancaran perkakasan komputer, sistem pengendalian dan perisian penggunaan. Perisian utiliti telah lama disepadukan dengan kebanyakan sistem pengendalian utama</a:t>
            </a:r>
            <a:r>
              <a:rPr lang="en-MY" dirty="0" smtClean="0"/>
              <a:t>.</a:t>
            </a:r>
          </a:p>
          <a:p>
            <a:endParaRPr lang="en-MY"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bg1"/>
                </a:solidFill>
              </a:rPr>
              <a:t>Perisian Utiliti</a:t>
            </a:r>
            <a:endParaRPr lang="en-MY" dirty="0"/>
          </a:p>
        </p:txBody>
      </p:sp>
      <p:sp>
        <p:nvSpPr>
          <p:cNvPr id="3" name="Content Placeholder 2"/>
          <p:cNvSpPr>
            <a:spLocks noGrp="1"/>
          </p:cNvSpPr>
          <p:nvPr>
            <p:ph idx="1"/>
          </p:nvPr>
        </p:nvSpPr>
        <p:spPr>
          <a:xfrm>
            <a:off x="457200" y="1371600"/>
            <a:ext cx="8229600" cy="4525963"/>
          </a:xfrm>
        </p:spPr>
        <p:txBody>
          <a:bodyPr/>
          <a:lstStyle/>
          <a:p>
            <a:pPr>
              <a:lnSpc>
                <a:spcPct val="90000"/>
              </a:lnSpc>
              <a:buNone/>
            </a:pPr>
            <a:r>
              <a:rPr lang="en-US" sz="2800" dirty="0" smtClean="0">
                <a:solidFill>
                  <a:schemeClr val="bg1"/>
                </a:solidFill>
              </a:rPr>
              <a:t>Contoh:</a:t>
            </a:r>
          </a:p>
          <a:p>
            <a:pPr>
              <a:lnSpc>
                <a:spcPct val="90000"/>
              </a:lnSpc>
            </a:pPr>
            <a:r>
              <a:rPr lang="en-US" sz="2800" dirty="0" smtClean="0">
                <a:solidFill>
                  <a:schemeClr val="bg1"/>
                </a:solidFill>
              </a:rPr>
              <a:t>Menyusun fail:</a:t>
            </a:r>
          </a:p>
          <a:p>
            <a:pPr lvl="1">
              <a:lnSpc>
                <a:spcPct val="90000"/>
              </a:lnSpc>
            </a:pPr>
            <a:r>
              <a:rPr lang="en-US" sz="2400" dirty="0" smtClean="0">
                <a:solidFill>
                  <a:schemeClr val="bg1"/>
                </a:solidFill>
              </a:rPr>
              <a:t>Defrag</a:t>
            </a:r>
          </a:p>
          <a:p>
            <a:pPr lvl="1">
              <a:lnSpc>
                <a:spcPct val="90000"/>
              </a:lnSpc>
            </a:pPr>
            <a:r>
              <a:rPr lang="en-US" sz="2400" dirty="0" smtClean="0">
                <a:solidFill>
                  <a:schemeClr val="bg1"/>
                </a:solidFill>
              </a:rPr>
              <a:t>Speed Disk</a:t>
            </a:r>
          </a:p>
          <a:p>
            <a:pPr>
              <a:lnSpc>
                <a:spcPct val="90000"/>
              </a:lnSpc>
            </a:pPr>
            <a:r>
              <a:rPr lang="en-US" sz="2800" dirty="0" smtClean="0">
                <a:solidFill>
                  <a:schemeClr val="bg1"/>
                </a:solidFill>
              </a:rPr>
              <a:t>Mengimbas Fizikal Cakera Keras:</a:t>
            </a:r>
          </a:p>
          <a:p>
            <a:pPr lvl="1">
              <a:lnSpc>
                <a:spcPct val="90000"/>
              </a:lnSpc>
            </a:pPr>
            <a:r>
              <a:rPr lang="en-US" sz="2000" dirty="0" smtClean="0">
                <a:solidFill>
                  <a:schemeClr val="bg1"/>
                </a:solidFill>
              </a:rPr>
              <a:t>Scandisk</a:t>
            </a:r>
          </a:p>
          <a:p>
            <a:pPr lvl="1">
              <a:lnSpc>
                <a:spcPct val="90000"/>
              </a:lnSpc>
            </a:pPr>
            <a:r>
              <a:rPr lang="en-US" sz="2400" dirty="0" smtClean="0">
                <a:solidFill>
                  <a:schemeClr val="bg1"/>
                </a:solidFill>
              </a:rPr>
              <a:t>Norton Disk Doctor</a:t>
            </a:r>
          </a:p>
          <a:p>
            <a:pPr>
              <a:lnSpc>
                <a:spcPct val="90000"/>
              </a:lnSpc>
            </a:pPr>
            <a:r>
              <a:rPr lang="en-US" sz="2800" dirty="0" smtClean="0">
                <a:solidFill>
                  <a:schemeClr val="bg1"/>
                </a:solidFill>
              </a:rPr>
              <a:t>Antivirus (Mengimbas dan </a:t>
            </a:r>
            <a:r>
              <a:rPr lang="en-US" sz="2800" dirty="0" err="1" smtClean="0">
                <a:solidFill>
                  <a:schemeClr val="bg1"/>
                </a:solidFill>
              </a:rPr>
              <a:t>Nyahvirus</a:t>
            </a:r>
            <a:r>
              <a:rPr lang="en-US" sz="2800" dirty="0" smtClean="0">
                <a:solidFill>
                  <a:schemeClr val="bg1"/>
                </a:solidFill>
              </a:rPr>
              <a:t>)</a:t>
            </a:r>
          </a:p>
          <a:p>
            <a:pPr lvl="1">
              <a:lnSpc>
                <a:spcPct val="90000"/>
              </a:lnSpc>
            </a:pPr>
            <a:r>
              <a:rPr lang="en-US" sz="2400" dirty="0" smtClean="0">
                <a:solidFill>
                  <a:schemeClr val="bg1"/>
                </a:solidFill>
              </a:rPr>
              <a:t>PC-</a:t>
            </a:r>
            <a:r>
              <a:rPr lang="en-US" sz="2400" dirty="0" err="1" smtClean="0">
                <a:solidFill>
                  <a:schemeClr val="bg1"/>
                </a:solidFill>
              </a:rPr>
              <a:t>Cillin</a:t>
            </a:r>
            <a:r>
              <a:rPr lang="en-US" sz="2400" dirty="0" smtClean="0">
                <a:solidFill>
                  <a:schemeClr val="bg1"/>
                </a:solidFill>
              </a:rPr>
              <a:t>.</a:t>
            </a:r>
          </a:p>
          <a:p>
            <a:pPr lvl="1">
              <a:lnSpc>
                <a:spcPct val="90000"/>
              </a:lnSpc>
            </a:pPr>
            <a:r>
              <a:rPr lang="en-US" sz="2400" dirty="0" smtClean="0">
                <a:solidFill>
                  <a:schemeClr val="bg1"/>
                </a:solidFill>
              </a:rPr>
              <a:t>Norton Antivirus</a:t>
            </a:r>
          </a:p>
          <a:p>
            <a:pPr lvl="1">
              <a:lnSpc>
                <a:spcPct val="90000"/>
              </a:lnSpc>
            </a:pPr>
            <a:r>
              <a:rPr lang="en-US" sz="2400" dirty="0" smtClean="0">
                <a:solidFill>
                  <a:schemeClr val="bg1"/>
                </a:solidFill>
              </a:rPr>
              <a:t>Mc </a:t>
            </a:r>
            <a:r>
              <a:rPr lang="en-US" sz="2400" dirty="0" err="1" smtClean="0">
                <a:solidFill>
                  <a:schemeClr val="bg1"/>
                </a:solidFill>
              </a:rPr>
              <a:t>Afee</a:t>
            </a:r>
            <a:endParaRPr lang="en-US" sz="2400" dirty="0" smtClean="0">
              <a:solidFill>
                <a:schemeClr val="bg1"/>
              </a:solidFill>
            </a:endParaRPr>
          </a:p>
          <a:p>
            <a:pPr lvl="1">
              <a:lnSpc>
                <a:spcPct val="90000"/>
              </a:lnSpc>
            </a:pPr>
            <a:r>
              <a:rPr lang="en-US" sz="2400" dirty="0" smtClean="0">
                <a:solidFill>
                  <a:schemeClr val="bg1"/>
                </a:solidFill>
              </a:rPr>
              <a:t>AVG</a:t>
            </a:r>
          </a:p>
          <a:p>
            <a:pPr lvl="1">
              <a:lnSpc>
                <a:spcPct val="90000"/>
              </a:lnSpc>
            </a:pPr>
            <a:r>
              <a:rPr lang="en-US" sz="2400" dirty="0" err="1" smtClean="0">
                <a:solidFill>
                  <a:schemeClr val="bg1"/>
                </a:solidFill>
              </a:rPr>
              <a:t>Kaspersky</a:t>
            </a:r>
            <a:endParaRPr lang="en-US" sz="2400" dirty="0" smtClean="0">
              <a:solidFill>
                <a:schemeClr val="bg1"/>
              </a:solidFill>
            </a:endParaRPr>
          </a:p>
          <a:p>
            <a:endParaRPr lang="en-MY" dirty="0"/>
          </a:p>
        </p:txBody>
      </p:sp>
      <p:pic>
        <p:nvPicPr>
          <p:cNvPr id="4" name="Picture 4"/>
          <p:cNvPicPr>
            <a:picLocks noChangeAspect="1" noChangeArrowheads="1"/>
          </p:cNvPicPr>
          <p:nvPr/>
        </p:nvPicPr>
        <p:blipFill>
          <a:blip r:embed="rId2" cstate="print"/>
          <a:srcRect/>
          <a:stretch>
            <a:fillRect/>
          </a:stretch>
        </p:blipFill>
        <p:spPr bwMode="auto">
          <a:xfrm>
            <a:off x="6934200" y="5105400"/>
            <a:ext cx="779463" cy="862013"/>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bg1"/>
                </a:solidFill>
              </a:rPr>
              <a:t>Perisian Utiliti</a:t>
            </a:r>
            <a:endParaRPr lang="en-MY" dirty="0"/>
          </a:p>
        </p:txBody>
      </p:sp>
      <p:sp>
        <p:nvSpPr>
          <p:cNvPr id="3" name="Content Placeholder 2"/>
          <p:cNvSpPr>
            <a:spLocks noGrp="1"/>
          </p:cNvSpPr>
          <p:nvPr>
            <p:ph idx="1"/>
          </p:nvPr>
        </p:nvSpPr>
        <p:spPr/>
        <p:txBody>
          <a:bodyPr/>
          <a:lstStyle/>
          <a:p>
            <a:pPr>
              <a:lnSpc>
                <a:spcPct val="90000"/>
              </a:lnSpc>
            </a:pPr>
            <a:r>
              <a:rPr lang="en-US" dirty="0" smtClean="0">
                <a:solidFill>
                  <a:schemeClr val="bg1"/>
                </a:solidFill>
              </a:rPr>
              <a:t>Memampatkan fail:</a:t>
            </a:r>
          </a:p>
          <a:p>
            <a:pPr lvl="1">
              <a:lnSpc>
                <a:spcPct val="90000"/>
              </a:lnSpc>
            </a:pPr>
            <a:r>
              <a:rPr lang="en-US" dirty="0" smtClean="0">
                <a:solidFill>
                  <a:schemeClr val="bg1"/>
                </a:solidFill>
              </a:rPr>
              <a:t>WinZip</a:t>
            </a:r>
          </a:p>
          <a:p>
            <a:pPr lvl="1">
              <a:lnSpc>
                <a:spcPct val="90000"/>
              </a:lnSpc>
            </a:pPr>
            <a:r>
              <a:rPr lang="en-US" dirty="0" smtClean="0">
                <a:solidFill>
                  <a:schemeClr val="bg1"/>
                </a:solidFill>
              </a:rPr>
              <a:t>ARJ</a:t>
            </a:r>
          </a:p>
          <a:p>
            <a:pPr lvl="1">
              <a:lnSpc>
                <a:spcPct val="90000"/>
              </a:lnSpc>
            </a:pPr>
            <a:r>
              <a:rPr lang="en-US" dirty="0" err="1" smtClean="0">
                <a:solidFill>
                  <a:schemeClr val="bg1"/>
                </a:solidFill>
              </a:rPr>
              <a:t>Winrar</a:t>
            </a:r>
            <a:endParaRPr lang="en-US" dirty="0" smtClean="0">
              <a:solidFill>
                <a:schemeClr val="bg1"/>
              </a:solidFill>
            </a:endParaRPr>
          </a:p>
          <a:p>
            <a:pPr>
              <a:lnSpc>
                <a:spcPct val="90000"/>
              </a:lnSpc>
            </a:pPr>
            <a:r>
              <a:rPr lang="en-US" dirty="0" smtClean="0">
                <a:solidFill>
                  <a:schemeClr val="bg1"/>
                </a:solidFill>
              </a:rPr>
              <a:t>Memotong fail kepada beberapa bahagian:</a:t>
            </a:r>
          </a:p>
          <a:p>
            <a:pPr lvl="1">
              <a:lnSpc>
                <a:spcPct val="90000"/>
              </a:lnSpc>
            </a:pPr>
            <a:r>
              <a:rPr lang="en-US" dirty="0" smtClean="0">
                <a:solidFill>
                  <a:schemeClr val="bg1"/>
                </a:solidFill>
              </a:rPr>
              <a:t>File Splitter</a:t>
            </a:r>
          </a:p>
          <a:p>
            <a:pPr>
              <a:lnSpc>
                <a:spcPct val="90000"/>
              </a:lnSpc>
            </a:pPr>
            <a:r>
              <a:rPr lang="en-US" dirty="0" smtClean="0">
                <a:solidFill>
                  <a:schemeClr val="bg1"/>
                </a:solidFill>
              </a:rPr>
              <a:t>Pakej Pengurusan Fail Komputer:</a:t>
            </a:r>
          </a:p>
          <a:p>
            <a:pPr lvl="1">
              <a:lnSpc>
                <a:spcPct val="90000"/>
              </a:lnSpc>
            </a:pPr>
            <a:r>
              <a:rPr lang="en-US" dirty="0" smtClean="0">
                <a:solidFill>
                  <a:schemeClr val="bg1"/>
                </a:solidFill>
              </a:rPr>
              <a:t>Norton System Works.</a:t>
            </a:r>
          </a:p>
          <a:p>
            <a:pPr lvl="1">
              <a:lnSpc>
                <a:spcPct val="90000"/>
              </a:lnSpc>
            </a:pPr>
            <a:r>
              <a:rPr lang="en-US" dirty="0" smtClean="0">
                <a:solidFill>
                  <a:schemeClr val="bg1"/>
                </a:solidFill>
              </a:rPr>
              <a:t>System Mechanic</a:t>
            </a:r>
          </a:p>
          <a:p>
            <a:pPr>
              <a:buNone/>
            </a:pPr>
            <a:endParaRPr lang="en-MY" dirty="0"/>
          </a:p>
        </p:txBody>
      </p:sp>
      <p:pic>
        <p:nvPicPr>
          <p:cNvPr id="4" name="Picture 4"/>
          <p:cNvPicPr>
            <a:picLocks noChangeAspect="1" noChangeArrowheads="1"/>
          </p:cNvPicPr>
          <p:nvPr/>
        </p:nvPicPr>
        <p:blipFill>
          <a:blip r:embed="rId2" cstate="print"/>
          <a:srcRect/>
          <a:stretch>
            <a:fillRect/>
          </a:stretch>
        </p:blipFill>
        <p:spPr bwMode="auto">
          <a:xfrm>
            <a:off x="4876800" y="2133600"/>
            <a:ext cx="2952750" cy="904875"/>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bg1"/>
                </a:solidFill>
              </a:rPr>
              <a:t>Perisian Aplikasi</a:t>
            </a:r>
            <a:endParaRPr lang="en-MY" dirty="0">
              <a:solidFill>
                <a:schemeClr val="bg1"/>
              </a:solidFill>
            </a:endParaRPr>
          </a:p>
        </p:txBody>
      </p:sp>
      <p:sp>
        <p:nvSpPr>
          <p:cNvPr id="3" name="Content Placeholder 2"/>
          <p:cNvSpPr>
            <a:spLocks noGrp="1"/>
          </p:cNvSpPr>
          <p:nvPr>
            <p:ph idx="1"/>
          </p:nvPr>
        </p:nvSpPr>
        <p:spPr/>
        <p:txBody>
          <a:bodyPr/>
          <a:lstStyle/>
          <a:p>
            <a:r>
              <a:rPr lang="en-MY" b="1" dirty="0" smtClean="0">
                <a:solidFill>
                  <a:schemeClr val="bg1"/>
                </a:solidFill>
              </a:rPr>
              <a:t>Perisian penggunaan </a:t>
            </a:r>
            <a:r>
              <a:rPr lang="en-MY" dirty="0" smtClean="0">
                <a:solidFill>
                  <a:schemeClr val="bg1"/>
                </a:solidFill>
              </a:rPr>
              <a:t>atau </a:t>
            </a:r>
            <a:r>
              <a:rPr lang="en-MY" b="1" dirty="0" smtClean="0">
                <a:solidFill>
                  <a:schemeClr val="bg1"/>
                </a:solidFill>
              </a:rPr>
              <a:t>aplikasi</a:t>
            </a:r>
            <a:r>
              <a:rPr lang="en-MY" dirty="0" smtClean="0">
                <a:solidFill>
                  <a:schemeClr val="bg1"/>
                </a:solidFill>
              </a:rPr>
              <a:t> membantu menjalankan tugas-tugas bersifat gunaan(tidak berkenaan dengan komputer) seperti mengarang, melukis, mengedit gambar dan sebagainya.</a:t>
            </a:r>
          </a:p>
          <a:p>
            <a:r>
              <a:rPr lang="en-US" sz="2400" dirty="0" smtClean="0">
                <a:solidFill>
                  <a:schemeClr val="bg1"/>
                </a:solidFill>
              </a:rPr>
              <a:t>Contoh: Perisian Hamparan kerja</a:t>
            </a:r>
            <a:r>
              <a:rPr lang="en-MY" sz="2400" dirty="0" smtClean="0">
                <a:solidFill>
                  <a:schemeClr val="bg1"/>
                </a:solidFill>
              </a:rPr>
              <a:t> (Spreadsheet), Perisian Pangkalan Data (Database), Perisian Persembahan (Presentation Software), Perisian lukisan (Drawing), Perisian Perakaunan (Accounting), Perisian Multimedia, Perisian internet, Perisian Tugas Khas (Special Purpose Software)</a:t>
            </a:r>
          </a:p>
          <a:p>
            <a:endParaRPr lang="en-MY" dirty="0">
              <a:solidFill>
                <a:schemeClr val="bg1"/>
              </a:solidFill>
            </a:endParaRPr>
          </a:p>
        </p:txBody>
      </p:sp>
      <p:graphicFrame>
        <p:nvGraphicFramePr>
          <p:cNvPr id="4" name="Object 1028"/>
          <p:cNvGraphicFramePr>
            <a:graphicFrameLocks/>
          </p:cNvGraphicFramePr>
          <p:nvPr/>
        </p:nvGraphicFramePr>
        <p:xfrm>
          <a:off x="7467600" y="762000"/>
          <a:ext cx="1143000" cy="838200"/>
        </p:xfrm>
        <a:graphic>
          <a:graphicData uri="http://schemas.openxmlformats.org/presentationml/2006/ole">
            <p:oleObj spid="_x0000_s18434" name="ClipArt" r:id="rId3" imgW="3657240" imgH="2035080" progId="">
              <p:embed/>
            </p:oleObj>
          </a:graphicData>
        </a:graphic>
      </p:graphicFrame>
      <p:pic>
        <p:nvPicPr>
          <p:cNvPr id="5" name="Picture 1029"/>
          <p:cNvPicPr>
            <a:picLocks noChangeAspect="1" noChangeArrowheads="1"/>
          </p:cNvPicPr>
          <p:nvPr/>
        </p:nvPicPr>
        <p:blipFill>
          <a:blip r:embed="rId4" cstate="print"/>
          <a:srcRect/>
          <a:stretch>
            <a:fillRect/>
          </a:stretch>
        </p:blipFill>
        <p:spPr bwMode="auto">
          <a:xfrm>
            <a:off x="6781800" y="381000"/>
            <a:ext cx="914400" cy="914400"/>
          </a:xfrm>
          <a:prstGeom prst="rect">
            <a:avLst/>
          </a:prstGeom>
          <a:noFill/>
        </p:spPr>
      </p:pic>
      <p:pic>
        <p:nvPicPr>
          <p:cNvPr id="6" name="Picture 1030"/>
          <p:cNvPicPr>
            <a:picLocks noChangeAspect="1" noChangeArrowheads="1"/>
          </p:cNvPicPr>
          <p:nvPr/>
        </p:nvPicPr>
        <p:blipFill>
          <a:blip r:embed="rId5" cstate="print"/>
          <a:srcRect/>
          <a:stretch>
            <a:fillRect/>
          </a:stretch>
        </p:blipFill>
        <p:spPr bwMode="auto">
          <a:xfrm>
            <a:off x="8001000" y="228600"/>
            <a:ext cx="914400" cy="943097"/>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rrowheads="1"/>
          </p:cNvSpPr>
          <p:nvPr>
            <p:ph type="title"/>
          </p:nvPr>
        </p:nvSpPr>
        <p:spPr>
          <a:xfrm>
            <a:off x="609600" y="609600"/>
            <a:ext cx="7772400" cy="609600"/>
          </a:xfrm>
        </p:spPr>
        <p:txBody>
          <a:bodyPr/>
          <a:lstStyle/>
          <a:p>
            <a:pPr eaLnBrk="1" hangingPunct="1"/>
            <a:r>
              <a:rPr lang="en-US" sz="3600" smtClean="0">
                <a:solidFill>
                  <a:schemeClr val="bg1"/>
                </a:solidFill>
              </a:rPr>
              <a:t>Komputer secara teknikal ….</a:t>
            </a:r>
          </a:p>
        </p:txBody>
      </p:sp>
      <p:pic>
        <p:nvPicPr>
          <p:cNvPr id="6147" name="Picture 3" descr="2"/>
          <p:cNvPicPr>
            <a:picLocks noChangeAspect="1" noChangeArrowheads="1"/>
          </p:cNvPicPr>
          <p:nvPr/>
        </p:nvPicPr>
        <p:blipFill>
          <a:blip r:embed="rId2" cstate="print"/>
          <a:srcRect/>
          <a:stretch>
            <a:fillRect/>
          </a:stretch>
        </p:blipFill>
        <p:spPr bwMode="auto">
          <a:xfrm>
            <a:off x="457200" y="1600200"/>
            <a:ext cx="3124200" cy="2262188"/>
          </a:xfrm>
          <a:prstGeom prst="rect">
            <a:avLst/>
          </a:prstGeom>
          <a:noFill/>
          <a:ln w="9525">
            <a:noFill/>
            <a:miter lim="800000"/>
            <a:headEnd/>
            <a:tailEnd/>
          </a:ln>
        </p:spPr>
      </p:pic>
      <p:pic>
        <p:nvPicPr>
          <p:cNvPr id="6148" name="Picture 4" descr="Asante%20PCI"/>
          <p:cNvPicPr>
            <a:picLocks noChangeAspect="1" noChangeArrowheads="1"/>
          </p:cNvPicPr>
          <p:nvPr/>
        </p:nvPicPr>
        <p:blipFill>
          <a:blip r:embed="rId3" cstate="print"/>
          <a:srcRect/>
          <a:stretch>
            <a:fillRect/>
          </a:stretch>
        </p:blipFill>
        <p:spPr bwMode="auto">
          <a:xfrm>
            <a:off x="6248400" y="3581400"/>
            <a:ext cx="1447800" cy="990600"/>
          </a:xfrm>
          <a:prstGeom prst="rect">
            <a:avLst/>
          </a:prstGeom>
          <a:noFill/>
          <a:ln w="9525">
            <a:noFill/>
            <a:miter lim="800000"/>
            <a:headEnd/>
            <a:tailEnd/>
          </a:ln>
        </p:spPr>
      </p:pic>
      <p:pic>
        <p:nvPicPr>
          <p:cNvPr id="6149" name="Picture 5" descr="cs-688al-inside"/>
          <p:cNvPicPr>
            <a:picLocks noChangeAspect="1" noChangeArrowheads="1"/>
          </p:cNvPicPr>
          <p:nvPr/>
        </p:nvPicPr>
        <p:blipFill>
          <a:blip r:embed="rId4" cstate="print"/>
          <a:srcRect/>
          <a:stretch>
            <a:fillRect/>
          </a:stretch>
        </p:blipFill>
        <p:spPr bwMode="auto">
          <a:xfrm>
            <a:off x="457200" y="3616325"/>
            <a:ext cx="1828800" cy="1412875"/>
          </a:xfrm>
          <a:prstGeom prst="rect">
            <a:avLst/>
          </a:prstGeom>
          <a:noFill/>
          <a:ln w="9525">
            <a:noFill/>
            <a:miter lim="800000"/>
            <a:headEnd/>
            <a:tailEnd/>
          </a:ln>
        </p:spPr>
      </p:pic>
      <p:pic>
        <p:nvPicPr>
          <p:cNvPr id="6150" name="Picture 6" descr="amdathlon_socketa2"/>
          <p:cNvPicPr>
            <a:picLocks noChangeAspect="1" noChangeArrowheads="1"/>
          </p:cNvPicPr>
          <p:nvPr/>
        </p:nvPicPr>
        <p:blipFill>
          <a:blip r:embed="rId5" cstate="print"/>
          <a:srcRect/>
          <a:stretch>
            <a:fillRect/>
          </a:stretch>
        </p:blipFill>
        <p:spPr bwMode="auto">
          <a:xfrm>
            <a:off x="4572000" y="3095625"/>
            <a:ext cx="1524000" cy="1095375"/>
          </a:xfrm>
          <a:prstGeom prst="rect">
            <a:avLst/>
          </a:prstGeom>
          <a:noFill/>
          <a:ln w="9525">
            <a:noFill/>
            <a:miter lim="800000"/>
            <a:headEnd/>
            <a:tailEnd/>
          </a:ln>
        </p:spPr>
      </p:pic>
      <p:pic>
        <p:nvPicPr>
          <p:cNvPr id="6151" name="Picture 7" descr="ddrram340"/>
          <p:cNvPicPr>
            <a:picLocks noChangeAspect="1" noChangeArrowheads="1"/>
          </p:cNvPicPr>
          <p:nvPr/>
        </p:nvPicPr>
        <p:blipFill>
          <a:blip r:embed="rId6" cstate="print"/>
          <a:srcRect/>
          <a:stretch>
            <a:fillRect/>
          </a:stretch>
        </p:blipFill>
        <p:spPr bwMode="auto">
          <a:xfrm>
            <a:off x="4572000" y="2074863"/>
            <a:ext cx="1524000" cy="1049337"/>
          </a:xfrm>
          <a:prstGeom prst="rect">
            <a:avLst/>
          </a:prstGeom>
          <a:noFill/>
          <a:ln w="9525">
            <a:noFill/>
            <a:miter lim="800000"/>
            <a:headEnd/>
            <a:tailEnd/>
          </a:ln>
        </p:spPr>
      </p:pic>
      <p:pic>
        <p:nvPicPr>
          <p:cNvPr id="6152" name="Picture 8" descr="p4"/>
          <p:cNvPicPr>
            <a:picLocks noChangeAspect="1" noChangeArrowheads="1"/>
          </p:cNvPicPr>
          <p:nvPr/>
        </p:nvPicPr>
        <p:blipFill>
          <a:blip r:embed="rId7" cstate="print"/>
          <a:srcRect/>
          <a:stretch>
            <a:fillRect/>
          </a:stretch>
        </p:blipFill>
        <p:spPr bwMode="auto">
          <a:xfrm>
            <a:off x="6400800" y="2286000"/>
            <a:ext cx="1166813" cy="1219200"/>
          </a:xfrm>
          <a:prstGeom prst="rect">
            <a:avLst/>
          </a:prstGeom>
          <a:noFill/>
          <a:ln w="9525">
            <a:noFill/>
            <a:miter lim="800000"/>
            <a:headEnd/>
            <a:tailEnd/>
          </a:ln>
        </p:spPr>
      </p:pic>
      <p:pic>
        <p:nvPicPr>
          <p:cNvPr id="6153" name="Picture 9" descr="parts"/>
          <p:cNvPicPr>
            <a:picLocks noChangeAspect="1" noChangeArrowheads="1"/>
          </p:cNvPicPr>
          <p:nvPr/>
        </p:nvPicPr>
        <p:blipFill>
          <a:blip r:embed="rId8" cstate="print"/>
          <a:srcRect/>
          <a:stretch>
            <a:fillRect/>
          </a:stretch>
        </p:blipFill>
        <p:spPr bwMode="auto">
          <a:xfrm>
            <a:off x="2971800" y="2362200"/>
            <a:ext cx="1738313" cy="2209800"/>
          </a:xfrm>
          <a:prstGeom prst="rect">
            <a:avLst/>
          </a:prstGeom>
          <a:noFill/>
          <a:ln w="9525">
            <a:noFill/>
            <a:miter lim="800000"/>
            <a:headEnd/>
            <a:tailEnd/>
          </a:ln>
        </p:spPr>
      </p:pic>
      <p:pic>
        <p:nvPicPr>
          <p:cNvPr id="6154" name="Picture 10" descr="z_wdc_hdop"/>
          <p:cNvPicPr>
            <a:picLocks noChangeAspect="1" noChangeArrowheads="1"/>
          </p:cNvPicPr>
          <p:nvPr/>
        </p:nvPicPr>
        <p:blipFill>
          <a:blip r:embed="rId9" cstate="print"/>
          <a:srcRect/>
          <a:stretch>
            <a:fillRect/>
          </a:stretch>
        </p:blipFill>
        <p:spPr bwMode="auto">
          <a:xfrm>
            <a:off x="5638800" y="4648200"/>
            <a:ext cx="2057400" cy="1541463"/>
          </a:xfrm>
          <a:prstGeom prst="rect">
            <a:avLst/>
          </a:prstGeom>
          <a:noFill/>
          <a:ln w="9525">
            <a:noFill/>
            <a:miter lim="800000"/>
            <a:headEnd/>
            <a:tailEnd/>
          </a:ln>
        </p:spPr>
      </p:pic>
      <p:pic>
        <p:nvPicPr>
          <p:cNvPr id="6155" name="Picture 11" descr="u1835"/>
          <p:cNvPicPr>
            <a:picLocks noChangeAspect="1" noChangeArrowheads="1"/>
          </p:cNvPicPr>
          <p:nvPr/>
        </p:nvPicPr>
        <p:blipFill>
          <a:blip r:embed="rId10" cstate="print"/>
          <a:srcRect/>
          <a:stretch>
            <a:fillRect/>
          </a:stretch>
        </p:blipFill>
        <p:spPr bwMode="auto">
          <a:xfrm>
            <a:off x="457200" y="5200650"/>
            <a:ext cx="1905000" cy="1550988"/>
          </a:xfrm>
          <a:prstGeom prst="rect">
            <a:avLst/>
          </a:prstGeom>
          <a:noFill/>
          <a:ln w="9525">
            <a:noFill/>
            <a:miter lim="800000"/>
            <a:headEnd/>
            <a:tailEnd/>
          </a:ln>
        </p:spPr>
      </p:pic>
      <p:pic>
        <p:nvPicPr>
          <p:cNvPr id="6156" name="Picture 12" descr="athlon_gold_xi"/>
          <p:cNvPicPr>
            <a:picLocks noChangeAspect="1" noChangeArrowheads="1"/>
          </p:cNvPicPr>
          <p:nvPr/>
        </p:nvPicPr>
        <p:blipFill>
          <a:blip r:embed="rId11" cstate="print"/>
          <a:srcRect/>
          <a:stretch>
            <a:fillRect/>
          </a:stretch>
        </p:blipFill>
        <p:spPr bwMode="auto">
          <a:xfrm>
            <a:off x="2743200" y="4330700"/>
            <a:ext cx="2362200" cy="1900238"/>
          </a:xfrm>
          <a:prstGeom prst="rect">
            <a:avLst/>
          </a:prstGeom>
          <a:noFill/>
          <a:ln w="9525">
            <a:noFill/>
            <a:miter lim="800000"/>
            <a:headEnd/>
            <a:tailEnd/>
          </a:ln>
        </p:spPr>
      </p:pic>
      <p:sp>
        <p:nvSpPr>
          <p:cNvPr id="6157" name="Text Box 13"/>
          <p:cNvSpPr txBox="1">
            <a:spLocks noChangeArrowheads="1"/>
          </p:cNvSpPr>
          <p:nvPr/>
        </p:nvSpPr>
        <p:spPr bwMode="auto">
          <a:xfrm>
            <a:off x="3505200" y="1371600"/>
            <a:ext cx="4394200" cy="579438"/>
          </a:xfrm>
          <a:prstGeom prst="rect">
            <a:avLst/>
          </a:prstGeom>
          <a:noFill/>
          <a:ln w="9525">
            <a:noFill/>
            <a:miter lim="800000"/>
            <a:headEnd/>
            <a:tailEnd/>
          </a:ln>
        </p:spPr>
        <p:txBody>
          <a:bodyPr wrap="none">
            <a:spAutoFit/>
          </a:bodyPr>
          <a:lstStyle/>
          <a:p>
            <a:pPr>
              <a:spcBef>
                <a:spcPct val="50000"/>
              </a:spcBef>
            </a:pPr>
            <a:r>
              <a:rPr lang="en-US" sz="3200" b="1">
                <a:solidFill>
                  <a:srgbClr val="FFFF00"/>
                </a:solidFill>
              </a:rPr>
              <a:t>Hardware (Perkakasan)</a:t>
            </a:r>
            <a:endParaRPr lang="en-US"/>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rrowheads="1"/>
          </p:cNvSpPr>
          <p:nvPr>
            <p:ph type="title"/>
          </p:nvPr>
        </p:nvSpPr>
        <p:spPr>
          <a:xfrm>
            <a:off x="609600" y="609600"/>
            <a:ext cx="7772400" cy="609600"/>
          </a:xfrm>
        </p:spPr>
        <p:txBody>
          <a:bodyPr/>
          <a:lstStyle/>
          <a:p>
            <a:pPr eaLnBrk="1" hangingPunct="1"/>
            <a:r>
              <a:rPr lang="en-US" sz="3600" smtClean="0">
                <a:solidFill>
                  <a:schemeClr val="bg1"/>
                </a:solidFill>
              </a:rPr>
              <a:t>Komputer secara teknikal ….</a:t>
            </a:r>
          </a:p>
        </p:txBody>
      </p:sp>
      <p:pic>
        <p:nvPicPr>
          <p:cNvPr id="7171" name="Picture 3" descr="z_fdisk"/>
          <p:cNvPicPr>
            <a:picLocks noChangeAspect="1" noChangeArrowheads="1"/>
          </p:cNvPicPr>
          <p:nvPr/>
        </p:nvPicPr>
        <p:blipFill>
          <a:blip r:embed="rId2" cstate="print"/>
          <a:srcRect/>
          <a:stretch>
            <a:fillRect/>
          </a:stretch>
        </p:blipFill>
        <p:spPr bwMode="auto">
          <a:xfrm>
            <a:off x="4267200" y="4375150"/>
            <a:ext cx="3705225" cy="1720850"/>
          </a:xfrm>
          <a:prstGeom prst="rect">
            <a:avLst/>
          </a:prstGeom>
          <a:noFill/>
          <a:ln w="9525">
            <a:noFill/>
            <a:miter lim="800000"/>
            <a:headEnd/>
            <a:tailEnd/>
          </a:ln>
        </p:spPr>
      </p:pic>
      <p:pic>
        <p:nvPicPr>
          <p:cNvPr id="7172" name="Picture 4" descr="msosw2jp"/>
          <p:cNvPicPr>
            <a:picLocks noChangeAspect="1" noChangeArrowheads="1"/>
          </p:cNvPicPr>
          <p:nvPr/>
        </p:nvPicPr>
        <p:blipFill>
          <a:blip r:embed="rId3" cstate="print"/>
          <a:srcRect/>
          <a:stretch>
            <a:fillRect/>
          </a:stretch>
        </p:blipFill>
        <p:spPr bwMode="auto">
          <a:xfrm>
            <a:off x="457200" y="2209800"/>
            <a:ext cx="2166938" cy="2667000"/>
          </a:xfrm>
          <a:prstGeom prst="rect">
            <a:avLst/>
          </a:prstGeom>
          <a:noFill/>
          <a:ln w="9525">
            <a:noFill/>
            <a:miter lim="800000"/>
            <a:headEnd/>
            <a:tailEnd/>
          </a:ln>
        </p:spPr>
      </p:pic>
      <p:pic>
        <p:nvPicPr>
          <p:cNvPr id="7173" name="Picture 5" descr="msoxwjiu"/>
          <p:cNvPicPr>
            <a:picLocks noChangeAspect="1" noChangeArrowheads="1"/>
          </p:cNvPicPr>
          <p:nvPr/>
        </p:nvPicPr>
        <p:blipFill>
          <a:blip r:embed="rId4" cstate="print"/>
          <a:srcRect/>
          <a:stretch>
            <a:fillRect/>
          </a:stretch>
        </p:blipFill>
        <p:spPr bwMode="auto">
          <a:xfrm>
            <a:off x="6172200" y="1600200"/>
            <a:ext cx="1808163" cy="2209800"/>
          </a:xfrm>
          <a:prstGeom prst="rect">
            <a:avLst/>
          </a:prstGeom>
          <a:noFill/>
          <a:ln w="9525">
            <a:noFill/>
            <a:miter lim="800000"/>
            <a:headEnd/>
            <a:tailEnd/>
          </a:ln>
        </p:spPr>
      </p:pic>
      <p:pic>
        <p:nvPicPr>
          <p:cNvPr id="7174" name="Picture 6" descr="DT129U"/>
          <p:cNvPicPr>
            <a:picLocks noChangeAspect="1" noChangeArrowheads="1"/>
          </p:cNvPicPr>
          <p:nvPr/>
        </p:nvPicPr>
        <p:blipFill>
          <a:blip r:embed="rId5" cstate="print"/>
          <a:srcRect/>
          <a:stretch>
            <a:fillRect/>
          </a:stretch>
        </p:blipFill>
        <p:spPr bwMode="auto">
          <a:xfrm>
            <a:off x="4267200" y="1600200"/>
            <a:ext cx="1849438" cy="2209800"/>
          </a:xfrm>
          <a:prstGeom prst="rect">
            <a:avLst/>
          </a:prstGeom>
          <a:noFill/>
          <a:ln w="9525">
            <a:noFill/>
            <a:miter lim="800000"/>
            <a:headEnd/>
            <a:tailEnd/>
          </a:ln>
        </p:spPr>
      </p:pic>
      <p:sp>
        <p:nvSpPr>
          <p:cNvPr id="7175" name="Text Box 7"/>
          <p:cNvSpPr txBox="1">
            <a:spLocks noChangeArrowheads="1"/>
          </p:cNvSpPr>
          <p:nvPr/>
        </p:nvSpPr>
        <p:spPr bwMode="auto">
          <a:xfrm>
            <a:off x="119063" y="4876800"/>
            <a:ext cx="2921000" cy="519113"/>
          </a:xfrm>
          <a:prstGeom prst="rect">
            <a:avLst/>
          </a:prstGeom>
          <a:noFill/>
          <a:ln w="9525">
            <a:noFill/>
            <a:miter lim="800000"/>
            <a:headEnd/>
            <a:tailEnd/>
          </a:ln>
        </p:spPr>
        <p:txBody>
          <a:bodyPr wrap="none">
            <a:spAutoFit/>
          </a:bodyPr>
          <a:lstStyle/>
          <a:p>
            <a:pPr>
              <a:spcBef>
                <a:spcPct val="50000"/>
              </a:spcBef>
            </a:pPr>
            <a:r>
              <a:rPr lang="en-US" sz="2800" b="1">
                <a:solidFill>
                  <a:srgbClr val="FF0000"/>
                </a:solidFill>
              </a:rPr>
              <a:t>Operating System</a:t>
            </a:r>
            <a:endParaRPr lang="en-US"/>
          </a:p>
        </p:txBody>
      </p:sp>
      <p:sp>
        <p:nvSpPr>
          <p:cNvPr id="7176" name="AutoShape 8"/>
          <p:cNvSpPr>
            <a:spLocks noChangeArrowheads="1"/>
          </p:cNvSpPr>
          <p:nvPr/>
        </p:nvSpPr>
        <p:spPr bwMode="auto">
          <a:xfrm>
            <a:off x="2895600" y="3048000"/>
            <a:ext cx="914400" cy="990600"/>
          </a:xfrm>
          <a:prstGeom prst="plus">
            <a:avLst>
              <a:gd name="adj" fmla="val 25000"/>
            </a:avLst>
          </a:prstGeom>
          <a:solidFill>
            <a:srgbClr val="FF0000"/>
          </a:solidFill>
          <a:ln w="9525">
            <a:solidFill>
              <a:schemeClr val="tx1"/>
            </a:solidFill>
            <a:miter lim="800000"/>
            <a:headEnd/>
            <a:tailEnd/>
          </a:ln>
        </p:spPr>
        <p:txBody>
          <a:bodyPr wrap="none" anchor="ctr"/>
          <a:lstStyle/>
          <a:p>
            <a:pPr algn="ctr"/>
            <a:endParaRPr lang="en-US">
              <a:solidFill>
                <a:srgbClr val="FF0000"/>
              </a:solidFill>
            </a:endParaRPr>
          </a:p>
        </p:txBody>
      </p:sp>
      <p:sp>
        <p:nvSpPr>
          <p:cNvPr id="7177" name="Text Box 9"/>
          <p:cNvSpPr txBox="1">
            <a:spLocks noChangeArrowheads="1"/>
          </p:cNvSpPr>
          <p:nvPr/>
        </p:nvSpPr>
        <p:spPr bwMode="auto">
          <a:xfrm>
            <a:off x="4267200" y="3824288"/>
            <a:ext cx="3416300" cy="519112"/>
          </a:xfrm>
          <a:prstGeom prst="rect">
            <a:avLst/>
          </a:prstGeom>
          <a:noFill/>
          <a:ln w="9525">
            <a:noFill/>
            <a:miter lim="800000"/>
            <a:headEnd/>
            <a:tailEnd/>
          </a:ln>
        </p:spPr>
        <p:txBody>
          <a:bodyPr wrap="none">
            <a:spAutoFit/>
          </a:bodyPr>
          <a:lstStyle/>
          <a:p>
            <a:pPr>
              <a:spcBef>
                <a:spcPct val="50000"/>
              </a:spcBef>
            </a:pPr>
            <a:r>
              <a:rPr lang="en-US" sz="2800" b="1">
                <a:solidFill>
                  <a:srgbClr val="FF0000"/>
                </a:solidFill>
              </a:rPr>
              <a:t>Application Software</a:t>
            </a:r>
            <a:endParaRPr lang="en-US"/>
          </a:p>
        </p:txBody>
      </p:sp>
      <p:sp>
        <p:nvSpPr>
          <p:cNvPr id="7178" name="Text Box 10"/>
          <p:cNvSpPr txBox="1">
            <a:spLocks noChangeArrowheads="1"/>
          </p:cNvSpPr>
          <p:nvPr/>
        </p:nvSpPr>
        <p:spPr bwMode="auto">
          <a:xfrm>
            <a:off x="381000" y="1447800"/>
            <a:ext cx="3475038" cy="641350"/>
          </a:xfrm>
          <a:prstGeom prst="rect">
            <a:avLst/>
          </a:prstGeom>
          <a:noFill/>
          <a:ln w="9525">
            <a:noFill/>
            <a:miter lim="800000"/>
            <a:headEnd/>
            <a:tailEnd/>
          </a:ln>
        </p:spPr>
        <p:txBody>
          <a:bodyPr wrap="none">
            <a:spAutoFit/>
          </a:bodyPr>
          <a:lstStyle/>
          <a:p>
            <a:pPr>
              <a:spcBef>
                <a:spcPct val="50000"/>
              </a:spcBef>
            </a:pPr>
            <a:r>
              <a:rPr lang="en-US" sz="2800" b="1">
                <a:solidFill>
                  <a:srgbClr val="FFFF00"/>
                </a:solidFill>
              </a:rPr>
              <a:t>Software (</a:t>
            </a:r>
            <a:r>
              <a:rPr lang="en-US" sz="3600" b="1">
                <a:solidFill>
                  <a:srgbClr val="FFFF00"/>
                </a:solidFill>
              </a:rPr>
              <a:t>Perisian</a:t>
            </a:r>
            <a:r>
              <a:rPr lang="en-US" sz="2800" b="1">
                <a:solidFill>
                  <a:srgbClr val="FFFF00"/>
                </a:solidFill>
              </a:rPr>
              <a:t>)</a:t>
            </a:r>
            <a:endParaRPr lang="en-US"/>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Title 1"/>
          <p:cNvSpPr>
            <a:spLocks noGrp="1"/>
          </p:cNvSpPr>
          <p:nvPr>
            <p:ph type="title"/>
          </p:nvPr>
        </p:nvSpPr>
        <p:spPr/>
        <p:txBody>
          <a:bodyPr/>
          <a:lstStyle/>
          <a:p>
            <a:r>
              <a:rPr lang="en-US" smtClean="0">
                <a:solidFill>
                  <a:schemeClr val="bg1"/>
                </a:solidFill>
              </a:rPr>
              <a:t>Analogi Perkakasan &amp; Perisian</a:t>
            </a:r>
            <a:endParaRPr lang="en-MY" smtClean="0">
              <a:solidFill>
                <a:schemeClr val="bg1"/>
              </a:solidFill>
            </a:endParaRPr>
          </a:p>
        </p:txBody>
      </p:sp>
      <p:grpSp>
        <p:nvGrpSpPr>
          <p:cNvPr id="2" name="Group 19"/>
          <p:cNvGrpSpPr>
            <a:grpSpLocks/>
          </p:cNvGrpSpPr>
          <p:nvPr/>
        </p:nvGrpSpPr>
        <p:grpSpPr bwMode="auto">
          <a:xfrm>
            <a:off x="1462088" y="2057400"/>
            <a:ext cx="6243637" cy="4572000"/>
            <a:chOff x="921" y="1296"/>
            <a:chExt cx="3933" cy="2880"/>
          </a:xfrm>
        </p:grpSpPr>
        <p:graphicFrame>
          <p:nvGraphicFramePr>
            <p:cNvPr id="1026" name="Object 2"/>
            <p:cNvGraphicFramePr>
              <a:graphicFrameLocks noChangeAspect="1"/>
            </p:cNvGraphicFramePr>
            <p:nvPr/>
          </p:nvGraphicFramePr>
          <p:xfrm>
            <a:off x="960" y="1296"/>
            <a:ext cx="3840" cy="2880"/>
          </p:xfrm>
          <a:graphic>
            <a:graphicData uri="http://schemas.openxmlformats.org/presentationml/2006/ole">
              <p:oleObj spid="_x0000_s1026" name="Bitmap Image" r:id="rId3" imgW="6095238" imgH="4571429" progId="PBrush">
                <p:embed/>
              </p:oleObj>
            </a:graphicData>
          </a:graphic>
        </p:graphicFrame>
        <p:sp>
          <p:nvSpPr>
            <p:cNvPr id="1029" name="Text Box 6"/>
            <p:cNvSpPr txBox="1">
              <a:spLocks noChangeArrowheads="1"/>
            </p:cNvSpPr>
            <p:nvPr/>
          </p:nvSpPr>
          <p:spPr bwMode="auto">
            <a:xfrm>
              <a:off x="2020" y="1321"/>
              <a:ext cx="1100" cy="115"/>
            </a:xfrm>
            <a:prstGeom prst="rect">
              <a:avLst/>
            </a:prstGeom>
            <a:solidFill>
              <a:schemeClr val="bg1"/>
            </a:solidFill>
            <a:ln w="9525">
              <a:noFill/>
              <a:miter lim="800000"/>
              <a:headEnd/>
              <a:tailEnd/>
            </a:ln>
          </p:spPr>
          <p:txBody>
            <a:bodyPr lIns="0" tIns="0" rIns="0" bIns="0">
              <a:spAutoFit/>
            </a:bodyPr>
            <a:lstStyle/>
            <a:p>
              <a:pPr>
                <a:spcBef>
                  <a:spcPct val="50000"/>
                </a:spcBef>
              </a:pPr>
              <a:r>
                <a:rPr lang="en-US" sz="1200"/>
                <a:t>Interaksi bentuk Bahasa</a:t>
              </a:r>
            </a:p>
          </p:txBody>
        </p:sp>
        <p:sp>
          <p:nvSpPr>
            <p:cNvPr id="1030" name="Text Box 7"/>
            <p:cNvSpPr txBox="1">
              <a:spLocks noChangeArrowheads="1"/>
            </p:cNvSpPr>
            <p:nvPr/>
          </p:nvSpPr>
          <p:spPr bwMode="auto">
            <a:xfrm>
              <a:off x="3654" y="1315"/>
              <a:ext cx="1200" cy="115"/>
            </a:xfrm>
            <a:prstGeom prst="rect">
              <a:avLst/>
            </a:prstGeom>
            <a:solidFill>
              <a:schemeClr val="bg1"/>
            </a:solidFill>
            <a:ln w="9525">
              <a:noFill/>
              <a:miter lim="800000"/>
              <a:headEnd/>
              <a:tailEnd/>
            </a:ln>
          </p:spPr>
          <p:txBody>
            <a:bodyPr lIns="0" tIns="0" rIns="0" bIns="0">
              <a:spAutoFit/>
            </a:bodyPr>
            <a:lstStyle/>
            <a:p>
              <a:pPr>
                <a:spcBef>
                  <a:spcPct val="50000"/>
                </a:spcBef>
              </a:pPr>
              <a:r>
                <a:rPr lang="en-US" sz="1200"/>
                <a:t>Interaksi bentuk mekanikal</a:t>
              </a:r>
            </a:p>
          </p:txBody>
        </p:sp>
        <p:sp>
          <p:nvSpPr>
            <p:cNvPr id="1031" name="Text Box 8"/>
            <p:cNvSpPr txBox="1">
              <a:spLocks noChangeArrowheads="1"/>
            </p:cNvSpPr>
            <p:nvPr/>
          </p:nvSpPr>
          <p:spPr bwMode="auto">
            <a:xfrm>
              <a:off x="1907" y="1587"/>
              <a:ext cx="834" cy="192"/>
            </a:xfrm>
            <a:prstGeom prst="rect">
              <a:avLst/>
            </a:prstGeom>
            <a:solidFill>
              <a:srgbClr val="DDDDDD"/>
            </a:solidFill>
            <a:ln w="9525">
              <a:noFill/>
              <a:miter lim="800000"/>
              <a:headEnd/>
              <a:tailEnd/>
            </a:ln>
          </p:spPr>
          <p:txBody>
            <a:bodyPr lIns="0" tIns="0" rIns="0" bIns="0">
              <a:spAutoFit/>
            </a:bodyPr>
            <a:lstStyle/>
            <a:p>
              <a:pPr algn="ctr">
                <a:spcBef>
                  <a:spcPct val="50000"/>
                </a:spcBef>
              </a:pPr>
              <a:r>
                <a:rPr lang="en-US" sz="1000"/>
                <a:t>Penumpang beri arahan pada pemandu</a:t>
              </a:r>
            </a:p>
          </p:txBody>
        </p:sp>
        <p:sp>
          <p:nvSpPr>
            <p:cNvPr id="1032" name="Text Box 9"/>
            <p:cNvSpPr txBox="1">
              <a:spLocks noChangeArrowheads="1"/>
            </p:cNvSpPr>
            <p:nvPr/>
          </p:nvSpPr>
          <p:spPr bwMode="auto">
            <a:xfrm>
              <a:off x="2989" y="1584"/>
              <a:ext cx="680" cy="192"/>
            </a:xfrm>
            <a:prstGeom prst="rect">
              <a:avLst/>
            </a:prstGeom>
            <a:solidFill>
              <a:srgbClr val="DDDDDD"/>
            </a:solidFill>
            <a:ln w="9525">
              <a:noFill/>
              <a:miter lim="800000"/>
              <a:headEnd/>
              <a:tailEnd/>
            </a:ln>
          </p:spPr>
          <p:txBody>
            <a:bodyPr lIns="0" tIns="0" rIns="0" bIns="0">
              <a:spAutoFit/>
            </a:bodyPr>
            <a:lstStyle/>
            <a:p>
              <a:pPr algn="ctr">
                <a:spcBef>
                  <a:spcPct val="50000"/>
                </a:spcBef>
              </a:pPr>
              <a:r>
                <a:rPr lang="en-US" sz="1000"/>
                <a:t>Chauffeur pandu</a:t>
              </a:r>
              <a:br>
                <a:rPr lang="en-US" sz="1000"/>
              </a:br>
              <a:r>
                <a:rPr lang="en-US" sz="1000"/>
                <a:t>kereta</a:t>
              </a:r>
            </a:p>
          </p:txBody>
        </p:sp>
        <p:sp>
          <p:nvSpPr>
            <p:cNvPr id="1033" name="Text Box 10"/>
            <p:cNvSpPr txBox="1">
              <a:spLocks noChangeArrowheads="1"/>
            </p:cNvSpPr>
            <p:nvPr/>
          </p:nvSpPr>
          <p:spPr bwMode="auto">
            <a:xfrm>
              <a:off x="4058" y="1642"/>
              <a:ext cx="485" cy="96"/>
            </a:xfrm>
            <a:prstGeom prst="rect">
              <a:avLst/>
            </a:prstGeom>
            <a:solidFill>
              <a:srgbClr val="DDDDDD"/>
            </a:solidFill>
            <a:ln w="9525">
              <a:noFill/>
              <a:miter lim="800000"/>
              <a:headEnd/>
              <a:tailEnd/>
            </a:ln>
          </p:spPr>
          <p:txBody>
            <a:bodyPr lIns="0" tIns="0" rIns="0" bIns="0">
              <a:spAutoFit/>
            </a:bodyPr>
            <a:lstStyle/>
            <a:p>
              <a:pPr algn="ctr">
                <a:spcBef>
                  <a:spcPct val="50000"/>
                </a:spcBef>
              </a:pPr>
              <a:r>
                <a:rPr lang="en-US" sz="1000"/>
                <a:t>Kereta</a:t>
              </a:r>
            </a:p>
          </p:txBody>
        </p:sp>
        <p:sp>
          <p:nvSpPr>
            <p:cNvPr id="1034" name="Text Box 11"/>
            <p:cNvSpPr txBox="1">
              <a:spLocks noChangeArrowheads="1"/>
            </p:cNvSpPr>
            <p:nvPr/>
          </p:nvSpPr>
          <p:spPr bwMode="auto">
            <a:xfrm>
              <a:off x="3856" y="2041"/>
              <a:ext cx="863" cy="192"/>
            </a:xfrm>
            <a:prstGeom prst="rect">
              <a:avLst/>
            </a:prstGeom>
            <a:solidFill>
              <a:srgbClr val="DDDDDD"/>
            </a:solidFill>
            <a:ln w="9525">
              <a:noFill/>
              <a:miter lim="800000"/>
              <a:headEnd/>
              <a:tailEnd/>
            </a:ln>
          </p:spPr>
          <p:txBody>
            <a:bodyPr lIns="0" tIns="0" rIns="0" bIns="0">
              <a:spAutoFit/>
            </a:bodyPr>
            <a:lstStyle/>
            <a:p>
              <a:pPr algn="ctr">
                <a:spcBef>
                  <a:spcPct val="50000"/>
                </a:spcBef>
              </a:pPr>
              <a:r>
                <a:rPr lang="en-US" sz="1000"/>
                <a:t>Mekanik periksa kereta sebelum dipandu</a:t>
              </a:r>
            </a:p>
          </p:txBody>
        </p:sp>
        <p:sp>
          <p:nvSpPr>
            <p:cNvPr id="1035" name="Text Box 12"/>
            <p:cNvSpPr txBox="1">
              <a:spLocks noChangeArrowheads="1"/>
            </p:cNvSpPr>
            <p:nvPr/>
          </p:nvSpPr>
          <p:spPr bwMode="auto">
            <a:xfrm>
              <a:off x="2016" y="2736"/>
              <a:ext cx="1100" cy="115"/>
            </a:xfrm>
            <a:prstGeom prst="rect">
              <a:avLst/>
            </a:prstGeom>
            <a:solidFill>
              <a:schemeClr val="bg1"/>
            </a:solidFill>
            <a:ln w="9525">
              <a:noFill/>
              <a:miter lim="800000"/>
              <a:headEnd/>
              <a:tailEnd/>
            </a:ln>
          </p:spPr>
          <p:txBody>
            <a:bodyPr lIns="0" tIns="0" rIns="0" bIns="0">
              <a:spAutoFit/>
            </a:bodyPr>
            <a:lstStyle/>
            <a:p>
              <a:pPr>
                <a:spcBef>
                  <a:spcPct val="50000"/>
                </a:spcBef>
              </a:pPr>
              <a:r>
                <a:rPr lang="en-US" sz="1200"/>
                <a:t>Interaksi bentuk Bahasa</a:t>
              </a:r>
            </a:p>
          </p:txBody>
        </p:sp>
        <p:sp>
          <p:nvSpPr>
            <p:cNvPr id="1036" name="Text Box 13"/>
            <p:cNvSpPr txBox="1">
              <a:spLocks noChangeArrowheads="1"/>
            </p:cNvSpPr>
            <p:nvPr/>
          </p:nvSpPr>
          <p:spPr bwMode="auto">
            <a:xfrm>
              <a:off x="3667" y="2748"/>
              <a:ext cx="1100" cy="115"/>
            </a:xfrm>
            <a:prstGeom prst="rect">
              <a:avLst/>
            </a:prstGeom>
            <a:solidFill>
              <a:schemeClr val="bg1"/>
            </a:solidFill>
            <a:ln w="9525">
              <a:noFill/>
              <a:miter lim="800000"/>
              <a:headEnd/>
              <a:tailEnd/>
            </a:ln>
          </p:spPr>
          <p:txBody>
            <a:bodyPr lIns="0" tIns="0" rIns="0" bIns="0">
              <a:spAutoFit/>
            </a:bodyPr>
            <a:lstStyle/>
            <a:p>
              <a:pPr>
                <a:spcBef>
                  <a:spcPct val="50000"/>
                </a:spcBef>
              </a:pPr>
              <a:r>
                <a:rPr lang="en-US" sz="1200"/>
                <a:t>Interaksi berbentuk binari</a:t>
              </a:r>
            </a:p>
          </p:txBody>
        </p:sp>
        <p:sp>
          <p:nvSpPr>
            <p:cNvPr id="1037" name="Text Box 14"/>
            <p:cNvSpPr txBox="1">
              <a:spLocks noChangeArrowheads="1"/>
            </p:cNvSpPr>
            <p:nvPr/>
          </p:nvSpPr>
          <p:spPr bwMode="auto">
            <a:xfrm>
              <a:off x="2000" y="2998"/>
              <a:ext cx="675" cy="236"/>
            </a:xfrm>
            <a:prstGeom prst="rect">
              <a:avLst/>
            </a:prstGeom>
            <a:solidFill>
              <a:srgbClr val="EAEAEA"/>
            </a:solidFill>
            <a:ln w="9525">
              <a:solidFill>
                <a:srgbClr val="B2B2B2"/>
              </a:solidFill>
              <a:miter lim="800000"/>
              <a:headEnd/>
              <a:tailEnd/>
            </a:ln>
          </p:spPr>
          <p:txBody>
            <a:bodyPr lIns="0" tIns="0" rIns="0" bIns="0">
              <a:spAutoFit/>
            </a:bodyPr>
            <a:lstStyle/>
            <a:p>
              <a:pPr algn="ctr">
                <a:spcBef>
                  <a:spcPct val="50000"/>
                </a:spcBef>
              </a:pPr>
              <a:r>
                <a:rPr lang="en-US" sz="1200"/>
                <a:t>Pengguna arah </a:t>
              </a:r>
              <a:br>
                <a:rPr lang="en-US" sz="1200"/>
              </a:br>
              <a:r>
                <a:rPr lang="en-US" sz="1200"/>
                <a:t>sofwer</a:t>
              </a:r>
            </a:p>
          </p:txBody>
        </p:sp>
        <p:sp>
          <p:nvSpPr>
            <p:cNvPr id="1038" name="Text Box 15"/>
            <p:cNvSpPr txBox="1">
              <a:spLocks noChangeArrowheads="1"/>
            </p:cNvSpPr>
            <p:nvPr/>
          </p:nvSpPr>
          <p:spPr bwMode="auto">
            <a:xfrm>
              <a:off x="2970" y="3046"/>
              <a:ext cx="675" cy="121"/>
            </a:xfrm>
            <a:prstGeom prst="rect">
              <a:avLst/>
            </a:prstGeom>
            <a:solidFill>
              <a:srgbClr val="EAEAEA"/>
            </a:solidFill>
            <a:ln w="9525">
              <a:solidFill>
                <a:srgbClr val="B2B2B2"/>
              </a:solidFill>
              <a:miter lim="800000"/>
              <a:headEnd/>
              <a:tailEnd/>
            </a:ln>
          </p:spPr>
          <p:txBody>
            <a:bodyPr lIns="0" tIns="0" rIns="0" bIns="0">
              <a:spAutoFit/>
            </a:bodyPr>
            <a:lstStyle/>
            <a:p>
              <a:pPr algn="ctr">
                <a:spcBef>
                  <a:spcPct val="50000"/>
                </a:spcBef>
              </a:pPr>
              <a:r>
                <a:rPr lang="en-US" sz="1200"/>
                <a:t>Sofwer</a:t>
              </a:r>
            </a:p>
          </p:txBody>
        </p:sp>
        <p:sp>
          <p:nvSpPr>
            <p:cNvPr id="1039" name="Text Box 16"/>
            <p:cNvSpPr txBox="1">
              <a:spLocks noChangeArrowheads="1"/>
            </p:cNvSpPr>
            <p:nvPr/>
          </p:nvSpPr>
          <p:spPr bwMode="auto">
            <a:xfrm>
              <a:off x="3961" y="2995"/>
              <a:ext cx="675" cy="236"/>
            </a:xfrm>
            <a:prstGeom prst="rect">
              <a:avLst/>
            </a:prstGeom>
            <a:solidFill>
              <a:srgbClr val="EAEAEA"/>
            </a:solidFill>
            <a:ln w="9525">
              <a:solidFill>
                <a:srgbClr val="B2B2B2"/>
              </a:solidFill>
              <a:miter lim="800000"/>
              <a:headEnd/>
              <a:tailEnd/>
            </a:ln>
          </p:spPr>
          <p:txBody>
            <a:bodyPr lIns="0" tIns="0" rIns="0" bIns="0">
              <a:spAutoFit/>
            </a:bodyPr>
            <a:lstStyle/>
            <a:p>
              <a:pPr algn="ctr">
                <a:spcBef>
                  <a:spcPct val="50000"/>
                </a:spcBef>
              </a:pPr>
              <a:r>
                <a:rPr lang="en-US" sz="1200"/>
                <a:t>Hadwer</a:t>
              </a:r>
              <a:br>
                <a:rPr lang="en-US" sz="1200"/>
              </a:br>
              <a:r>
                <a:rPr lang="en-US" sz="1200"/>
                <a:t>Komputer</a:t>
              </a:r>
            </a:p>
          </p:txBody>
        </p:sp>
        <p:sp>
          <p:nvSpPr>
            <p:cNvPr id="1040" name="Text Box 17"/>
            <p:cNvSpPr txBox="1">
              <a:spLocks noChangeArrowheads="1"/>
            </p:cNvSpPr>
            <p:nvPr/>
          </p:nvSpPr>
          <p:spPr bwMode="auto">
            <a:xfrm>
              <a:off x="3952" y="3447"/>
              <a:ext cx="675" cy="236"/>
            </a:xfrm>
            <a:prstGeom prst="rect">
              <a:avLst/>
            </a:prstGeom>
            <a:solidFill>
              <a:srgbClr val="EAEAEA"/>
            </a:solidFill>
            <a:ln w="9525">
              <a:solidFill>
                <a:srgbClr val="B2B2B2"/>
              </a:solidFill>
              <a:miter lim="800000"/>
              <a:headEnd/>
              <a:tailEnd/>
            </a:ln>
          </p:spPr>
          <p:txBody>
            <a:bodyPr lIns="0" tIns="0" rIns="0" bIns="0">
              <a:spAutoFit/>
            </a:bodyPr>
            <a:lstStyle/>
            <a:p>
              <a:pPr algn="ctr">
                <a:spcBef>
                  <a:spcPct val="50000"/>
                </a:spcBef>
              </a:pPr>
              <a:r>
                <a:rPr lang="en-US" sz="1200"/>
                <a:t>Sofwer</a:t>
              </a:r>
              <a:br>
                <a:rPr lang="en-US" sz="1200"/>
              </a:br>
              <a:r>
                <a:rPr lang="en-US" sz="1200"/>
                <a:t>Pelaksana</a:t>
              </a:r>
            </a:p>
          </p:txBody>
        </p:sp>
        <p:sp>
          <p:nvSpPr>
            <p:cNvPr id="1041" name="Text Box 18"/>
            <p:cNvSpPr txBox="1">
              <a:spLocks noChangeArrowheads="1"/>
            </p:cNvSpPr>
            <p:nvPr/>
          </p:nvSpPr>
          <p:spPr bwMode="auto">
            <a:xfrm>
              <a:off x="921" y="3904"/>
              <a:ext cx="3879" cy="236"/>
            </a:xfrm>
            <a:prstGeom prst="rect">
              <a:avLst/>
            </a:prstGeom>
            <a:solidFill>
              <a:schemeClr val="bg1"/>
            </a:solidFill>
            <a:ln w="9525">
              <a:solidFill>
                <a:srgbClr val="B2B2B2"/>
              </a:solidFill>
              <a:miter lim="800000"/>
              <a:headEnd/>
              <a:tailEnd/>
            </a:ln>
          </p:spPr>
          <p:txBody>
            <a:bodyPr lIns="0" tIns="0" rIns="0" bIns="0">
              <a:spAutoFit/>
            </a:bodyPr>
            <a:lstStyle/>
            <a:p>
              <a:pPr marL="741363" indent="-741363">
                <a:spcBef>
                  <a:spcPct val="50000"/>
                </a:spcBef>
              </a:pPr>
              <a:r>
                <a:rPr lang="en-US" sz="1200" b="1"/>
                <a:t>Rajah 1-1  Pengguna berinteraksi dengan komputer sebagaimana penumpang berinteraksi dengan pemandu kereta (chauffeur)</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US" smtClean="0">
                <a:solidFill>
                  <a:schemeClr val="bg1"/>
                </a:solidFill>
              </a:rPr>
              <a:t>Analogi Perkakasan &amp; Perisian</a:t>
            </a:r>
            <a:endParaRPr lang="en-MY" smtClean="0">
              <a:solidFill>
                <a:schemeClr val="bg1"/>
              </a:solidFill>
            </a:endParaRPr>
          </a:p>
        </p:txBody>
      </p:sp>
      <p:grpSp>
        <p:nvGrpSpPr>
          <p:cNvPr id="2" name="Group 6"/>
          <p:cNvGrpSpPr>
            <a:grpSpLocks/>
          </p:cNvGrpSpPr>
          <p:nvPr/>
        </p:nvGrpSpPr>
        <p:grpSpPr bwMode="auto">
          <a:xfrm>
            <a:off x="879475" y="1954213"/>
            <a:ext cx="7620000" cy="4189412"/>
            <a:chOff x="240" y="3543"/>
            <a:chExt cx="12000" cy="6597"/>
          </a:xfrm>
        </p:grpSpPr>
        <p:pic>
          <p:nvPicPr>
            <p:cNvPr id="8196" name="Picture 7"/>
            <p:cNvPicPr>
              <a:picLocks noChangeAspect="1" noChangeArrowheads="1"/>
            </p:cNvPicPr>
            <p:nvPr/>
          </p:nvPicPr>
          <p:blipFill>
            <a:blip r:embed="rId2" cstate="print"/>
            <a:srcRect/>
            <a:stretch>
              <a:fillRect/>
            </a:stretch>
          </p:blipFill>
          <p:spPr bwMode="auto">
            <a:xfrm>
              <a:off x="240" y="3543"/>
              <a:ext cx="12000" cy="6354"/>
            </a:xfrm>
            <a:prstGeom prst="rect">
              <a:avLst/>
            </a:prstGeom>
            <a:noFill/>
            <a:ln w="9525">
              <a:noFill/>
              <a:miter lim="800000"/>
              <a:headEnd/>
              <a:tailEnd/>
            </a:ln>
          </p:spPr>
        </p:pic>
        <p:sp>
          <p:nvSpPr>
            <p:cNvPr id="8197" name="Text Box 8"/>
            <p:cNvSpPr txBox="1">
              <a:spLocks noChangeArrowheads="1"/>
            </p:cNvSpPr>
            <p:nvPr/>
          </p:nvSpPr>
          <p:spPr bwMode="auto">
            <a:xfrm>
              <a:off x="2265" y="5175"/>
              <a:ext cx="1575" cy="615"/>
            </a:xfrm>
            <a:prstGeom prst="rect">
              <a:avLst/>
            </a:prstGeom>
            <a:solidFill>
              <a:srgbClr val="FFFFFF"/>
            </a:solidFill>
            <a:ln w="9525">
              <a:noFill/>
              <a:miter lim="800000"/>
              <a:headEnd/>
              <a:tailEnd/>
            </a:ln>
          </p:spPr>
          <p:txBody>
            <a:bodyPr lIns="0" tIns="0" rIns="0" bIns="0"/>
            <a:lstStyle/>
            <a:p>
              <a:pPr eaLnBrk="0" hangingPunct="0"/>
              <a:r>
                <a:rPr lang="en-US" sz="1200" b="1"/>
                <a:t>Pengguna menaip LISA</a:t>
              </a:r>
            </a:p>
          </p:txBody>
        </p:sp>
        <p:sp>
          <p:nvSpPr>
            <p:cNvPr id="8198" name="Text Box 9"/>
            <p:cNvSpPr txBox="1">
              <a:spLocks noChangeArrowheads="1"/>
            </p:cNvSpPr>
            <p:nvPr/>
          </p:nvSpPr>
          <p:spPr bwMode="auto">
            <a:xfrm>
              <a:off x="3750" y="4455"/>
              <a:ext cx="3090" cy="945"/>
            </a:xfrm>
            <a:prstGeom prst="rect">
              <a:avLst/>
            </a:prstGeom>
            <a:solidFill>
              <a:srgbClr val="FFFFFF"/>
            </a:solidFill>
            <a:ln w="9525">
              <a:noFill/>
              <a:miter lim="800000"/>
              <a:headEnd/>
              <a:tailEnd/>
            </a:ln>
          </p:spPr>
          <p:txBody>
            <a:bodyPr lIns="0" tIns="0" rIns="0" bIns="0"/>
            <a:lstStyle/>
            <a:p>
              <a:pPr eaLnBrk="0" hangingPunct="0"/>
              <a:r>
                <a:rPr lang="en-US" sz="1200" b="1"/>
                <a:t>Semua pemprosesan dan simpanan dilakukan dalam bentuk binari</a:t>
              </a:r>
            </a:p>
          </p:txBody>
        </p:sp>
        <p:sp>
          <p:nvSpPr>
            <p:cNvPr id="8199" name="Text Box 10"/>
            <p:cNvSpPr txBox="1">
              <a:spLocks noChangeArrowheads="1"/>
            </p:cNvSpPr>
            <p:nvPr/>
          </p:nvSpPr>
          <p:spPr bwMode="auto">
            <a:xfrm>
              <a:off x="8940" y="4800"/>
              <a:ext cx="2850" cy="630"/>
            </a:xfrm>
            <a:prstGeom prst="rect">
              <a:avLst/>
            </a:prstGeom>
            <a:solidFill>
              <a:srgbClr val="FFFFFF"/>
            </a:solidFill>
            <a:ln w="9525">
              <a:noFill/>
              <a:miter lim="800000"/>
              <a:headEnd/>
              <a:tailEnd/>
            </a:ln>
          </p:spPr>
          <p:txBody>
            <a:bodyPr lIns="0" tIns="0" rIns="0" bIns="0"/>
            <a:lstStyle/>
            <a:p>
              <a:pPr eaLnBrk="0" hangingPunct="0"/>
              <a:r>
                <a:rPr lang="en-US" sz="1200" b="1"/>
                <a:t>Hantaran ke pencetak dalam bentuk binari</a:t>
              </a:r>
            </a:p>
          </p:txBody>
        </p:sp>
        <p:sp>
          <p:nvSpPr>
            <p:cNvPr id="8200" name="Text Box 11"/>
            <p:cNvSpPr txBox="1">
              <a:spLocks noChangeArrowheads="1"/>
            </p:cNvSpPr>
            <p:nvPr/>
          </p:nvSpPr>
          <p:spPr bwMode="auto">
            <a:xfrm>
              <a:off x="9165" y="7710"/>
              <a:ext cx="3060" cy="1005"/>
            </a:xfrm>
            <a:prstGeom prst="rect">
              <a:avLst/>
            </a:prstGeom>
            <a:solidFill>
              <a:srgbClr val="FFFFFF"/>
            </a:solidFill>
            <a:ln w="9525">
              <a:noFill/>
              <a:miter lim="800000"/>
              <a:headEnd/>
              <a:tailEnd/>
            </a:ln>
          </p:spPr>
          <p:txBody>
            <a:bodyPr lIns="0" tIns="0" rIns="0" bIns="0"/>
            <a:lstStyle/>
            <a:p>
              <a:pPr eaLnBrk="0" hangingPunct="0"/>
              <a:r>
                <a:rPr lang="en-US" sz="1200" b="1"/>
                <a:t>Pencetak menukar kod binary ke aksara sebelum melakukan cetakan</a:t>
              </a:r>
            </a:p>
          </p:txBody>
        </p:sp>
        <p:sp>
          <p:nvSpPr>
            <p:cNvPr id="8201" name="Text Box 12"/>
            <p:cNvSpPr txBox="1">
              <a:spLocks noChangeArrowheads="1"/>
            </p:cNvSpPr>
            <p:nvPr/>
          </p:nvSpPr>
          <p:spPr bwMode="auto">
            <a:xfrm>
              <a:off x="4065" y="6720"/>
              <a:ext cx="2310" cy="2055"/>
            </a:xfrm>
            <a:prstGeom prst="rect">
              <a:avLst/>
            </a:prstGeom>
            <a:solidFill>
              <a:srgbClr val="FFFFFF"/>
            </a:solidFill>
            <a:ln w="9525">
              <a:noFill/>
              <a:miter lim="800000"/>
              <a:headEnd/>
              <a:tailEnd/>
            </a:ln>
          </p:spPr>
          <p:txBody>
            <a:bodyPr lIns="0" tIns="0" rIns="0" bIns="0"/>
            <a:lstStyle/>
            <a:p>
              <a:pPr eaLnBrk="0" hangingPunct="0"/>
              <a:r>
                <a:rPr lang="en-US" sz="1200" b="1"/>
                <a:t>Keybod menukar aksara ke bentuk kod binari; bits tersebut akan dipancarkan ke memori dan ke CPU untuk diproses</a:t>
              </a:r>
            </a:p>
          </p:txBody>
        </p:sp>
        <p:sp>
          <p:nvSpPr>
            <p:cNvPr id="8202" name="Text Box 13"/>
            <p:cNvSpPr txBox="1">
              <a:spLocks noChangeArrowheads="1"/>
            </p:cNvSpPr>
            <p:nvPr/>
          </p:nvSpPr>
          <p:spPr bwMode="auto">
            <a:xfrm>
              <a:off x="270" y="8925"/>
              <a:ext cx="11895" cy="1215"/>
            </a:xfrm>
            <a:prstGeom prst="rect">
              <a:avLst/>
            </a:prstGeom>
            <a:solidFill>
              <a:srgbClr val="FFFFFF"/>
            </a:solidFill>
            <a:ln w="9525">
              <a:noFill/>
              <a:miter lim="800000"/>
              <a:headEnd/>
              <a:tailEnd/>
            </a:ln>
          </p:spPr>
          <p:txBody>
            <a:bodyPr lIns="0" tIns="0" rIns="0" bIns="0"/>
            <a:lstStyle/>
            <a:p>
              <a:pPr marL="973138" indent="-973138" eaLnBrk="0" hangingPunct="0"/>
              <a:r>
                <a:rPr lang="en-US" sz="1400"/>
                <a:t>Rajah 1-3   Semua bentuk komunikasi, penyimpanan, dan pemprosesan data di dalam komputer adalah berbentuk binari sehingga ia muncul sebagai output kepada pengguna</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US" smtClean="0">
                <a:solidFill>
                  <a:schemeClr val="bg1"/>
                </a:solidFill>
              </a:rPr>
              <a:t>Analogi Perkakasan &amp; Perisian</a:t>
            </a:r>
            <a:endParaRPr lang="en-MY" smtClean="0">
              <a:solidFill>
                <a:schemeClr val="bg1"/>
              </a:solidFill>
            </a:endParaRPr>
          </a:p>
        </p:txBody>
      </p:sp>
      <p:grpSp>
        <p:nvGrpSpPr>
          <p:cNvPr id="2" name="Group 1031"/>
          <p:cNvGrpSpPr>
            <a:grpSpLocks/>
          </p:cNvGrpSpPr>
          <p:nvPr/>
        </p:nvGrpSpPr>
        <p:grpSpPr bwMode="auto">
          <a:xfrm>
            <a:off x="1143000" y="1752600"/>
            <a:ext cx="7058025" cy="4638675"/>
            <a:chOff x="1125" y="3285"/>
            <a:chExt cx="11115" cy="7305"/>
          </a:xfrm>
        </p:grpSpPr>
        <p:pic>
          <p:nvPicPr>
            <p:cNvPr id="9220" name="Picture 1032"/>
            <p:cNvPicPr>
              <a:picLocks noChangeAspect="1" noChangeArrowheads="1"/>
            </p:cNvPicPr>
            <p:nvPr/>
          </p:nvPicPr>
          <p:blipFill>
            <a:blip r:embed="rId2" cstate="print"/>
            <a:srcRect/>
            <a:stretch>
              <a:fillRect/>
            </a:stretch>
          </p:blipFill>
          <p:spPr bwMode="auto">
            <a:xfrm>
              <a:off x="1200" y="3315"/>
              <a:ext cx="11040" cy="7005"/>
            </a:xfrm>
            <a:prstGeom prst="rect">
              <a:avLst/>
            </a:prstGeom>
            <a:noFill/>
            <a:ln w="12700">
              <a:noFill/>
              <a:miter lim="800000"/>
              <a:headEnd type="none" w="sm" len="sm"/>
              <a:tailEnd type="none" w="sm" len="sm"/>
            </a:ln>
          </p:spPr>
        </p:pic>
        <p:sp>
          <p:nvSpPr>
            <p:cNvPr id="9221" name="Text Box 1033"/>
            <p:cNvSpPr txBox="1">
              <a:spLocks noChangeArrowheads="1"/>
            </p:cNvSpPr>
            <p:nvPr/>
          </p:nvSpPr>
          <p:spPr bwMode="auto">
            <a:xfrm>
              <a:off x="1125" y="9330"/>
              <a:ext cx="11115" cy="1260"/>
            </a:xfrm>
            <a:prstGeom prst="rect">
              <a:avLst/>
            </a:prstGeom>
            <a:solidFill>
              <a:srgbClr val="FFFFFF"/>
            </a:solidFill>
            <a:ln w="9525">
              <a:noFill/>
              <a:miter lim="800000"/>
              <a:headEnd/>
              <a:tailEnd/>
            </a:ln>
          </p:spPr>
          <p:txBody>
            <a:bodyPr/>
            <a:lstStyle/>
            <a:p>
              <a:pPr marL="796925" indent="-796925" eaLnBrk="0" hangingPunct="0"/>
              <a:r>
                <a:rPr lang="en-US" sz="1200" b="1"/>
                <a:t>Rajah 1-2   CPU  merupakan pusat aktiviti komputer, yang terdiri daripada input, pemproses, storan, dan output</a:t>
              </a:r>
            </a:p>
          </p:txBody>
        </p:sp>
        <p:sp>
          <p:nvSpPr>
            <p:cNvPr id="9222" name="Text Box 1034"/>
            <p:cNvSpPr txBox="1">
              <a:spLocks noChangeArrowheads="1"/>
            </p:cNvSpPr>
            <p:nvPr/>
          </p:nvSpPr>
          <p:spPr bwMode="auto">
            <a:xfrm>
              <a:off x="5265" y="3285"/>
              <a:ext cx="1605" cy="405"/>
            </a:xfrm>
            <a:prstGeom prst="rect">
              <a:avLst/>
            </a:prstGeom>
            <a:solidFill>
              <a:srgbClr val="FFFFFF"/>
            </a:solidFill>
            <a:ln w="9525">
              <a:noFill/>
              <a:miter lim="800000"/>
              <a:headEnd/>
              <a:tailEnd/>
            </a:ln>
          </p:spPr>
          <p:txBody>
            <a:bodyPr/>
            <a:lstStyle/>
            <a:p>
              <a:pPr eaLnBrk="0" hangingPunct="0"/>
              <a:r>
                <a:rPr lang="en-US" sz="1200" b="1"/>
                <a:t>Pemproses</a:t>
              </a:r>
            </a:p>
          </p:txBody>
        </p:sp>
        <p:sp>
          <p:nvSpPr>
            <p:cNvPr id="9223" name="Text Box 1035"/>
            <p:cNvSpPr txBox="1">
              <a:spLocks noChangeArrowheads="1"/>
            </p:cNvSpPr>
            <p:nvPr/>
          </p:nvSpPr>
          <p:spPr bwMode="auto">
            <a:xfrm>
              <a:off x="5865" y="5085"/>
              <a:ext cx="1335" cy="600"/>
            </a:xfrm>
            <a:prstGeom prst="rect">
              <a:avLst/>
            </a:prstGeom>
            <a:solidFill>
              <a:srgbClr val="FFFFFF"/>
            </a:solidFill>
            <a:ln w="9525">
              <a:noFill/>
              <a:miter lim="800000"/>
              <a:headEnd/>
              <a:tailEnd/>
            </a:ln>
          </p:spPr>
          <p:txBody>
            <a:bodyPr lIns="18288" tIns="9144" rIns="18288" bIns="9144"/>
            <a:lstStyle/>
            <a:p>
              <a:pPr eaLnBrk="0" hangingPunct="0"/>
              <a:r>
                <a:rPr lang="en-US" sz="1200" b="1"/>
                <a:t>Simpanan Sementara</a:t>
              </a:r>
            </a:p>
          </p:txBody>
        </p:sp>
        <p:sp>
          <p:nvSpPr>
            <p:cNvPr id="9224" name="Text Box 1036"/>
            <p:cNvSpPr txBox="1">
              <a:spLocks noChangeArrowheads="1"/>
            </p:cNvSpPr>
            <p:nvPr/>
          </p:nvSpPr>
          <p:spPr bwMode="auto">
            <a:xfrm>
              <a:off x="4860" y="8580"/>
              <a:ext cx="2190" cy="300"/>
            </a:xfrm>
            <a:prstGeom prst="rect">
              <a:avLst/>
            </a:prstGeom>
            <a:solidFill>
              <a:srgbClr val="FFFFFF"/>
            </a:solidFill>
            <a:ln w="9525">
              <a:noFill/>
              <a:miter lim="800000"/>
              <a:headEnd/>
              <a:tailEnd/>
            </a:ln>
          </p:spPr>
          <p:txBody>
            <a:bodyPr lIns="18288" tIns="9144" rIns="18288" bIns="9144"/>
            <a:lstStyle/>
            <a:p>
              <a:pPr algn="ctr" eaLnBrk="0" hangingPunct="0"/>
              <a:r>
                <a:rPr lang="en-US" sz="1200" b="1"/>
                <a:t>Simpanan Kekal</a:t>
              </a:r>
            </a:p>
          </p:txBody>
        </p:sp>
        <p:sp>
          <p:nvSpPr>
            <p:cNvPr id="9225" name="Text Box 1037"/>
            <p:cNvSpPr txBox="1">
              <a:spLocks noChangeArrowheads="1"/>
            </p:cNvSpPr>
            <p:nvPr/>
          </p:nvSpPr>
          <p:spPr bwMode="auto">
            <a:xfrm>
              <a:off x="3315" y="7875"/>
              <a:ext cx="900" cy="300"/>
            </a:xfrm>
            <a:prstGeom prst="rect">
              <a:avLst/>
            </a:prstGeom>
            <a:solidFill>
              <a:srgbClr val="FFFFFF"/>
            </a:solidFill>
            <a:ln w="9525">
              <a:noFill/>
              <a:miter lim="800000"/>
              <a:headEnd/>
              <a:tailEnd/>
            </a:ln>
          </p:spPr>
          <p:txBody>
            <a:bodyPr lIns="18288" tIns="9144" rIns="18288" bIns="9144"/>
            <a:lstStyle/>
            <a:p>
              <a:pPr algn="ctr" eaLnBrk="0" hangingPunct="0"/>
              <a:r>
                <a:rPr lang="en-US" sz="1200" b="1"/>
                <a:t>Tetikus</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en-US" dirty="0" smtClean="0">
                <a:solidFill>
                  <a:schemeClr val="bg1"/>
                </a:solidFill>
              </a:rPr>
              <a:t>PENYENGGARAAN PERKAKASAN</a:t>
            </a:r>
            <a:endParaRPr lang="en-MY" dirty="0" smtClean="0">
              <a:solidFill>
                <a:schemeClr val="bg1"/>
              </a:solidFill>
            </a:endParaRPr>
          </a:p>
        </p:txBody>
      </p:sp>
      <p:sp>
        <p:nvSpPr>
          <p:cNvPr id="10243" name="Content Placeholder 2"/>
          <p:cNvSpPr>
            <a:spLocks noGrp="1"/>
          </p:cNvSpPr>
          <p:nvPr>
            <p:ph idx="1"/>
          </p:nvPr>
        </p:nvSpPr>
        <p:spPr/>
        <p:txBody>
          <a:bodyPr/>
          <a:lstStyle/>
          <a:p>
            <a:r>
              <a:rPr lang="en-US" smtClean="0">
                <a:solidFill>
                  <a:srgbClr val="FFC000"/>
                </a:solidFill>
              </a:rPr>
              <a:t>Pengawal arus</a:t>
            </a:r>
          </a:p>
          <a:p>
            <a:pPr lvl="1">
              <a:buFont typeface="Wingdings" pitchFamily="2" charset="2"/>
              <a:buChar char="Ø"/>
            </a:pPr>
            <a:r>
              <a:rPr lang="en-US" smtClean="0">
                <a:solidFill>
                  <a:schemeClr val="bg1"/>
                </a:solidFill>
              </a:rPr>
              <a:t> Pengawal aliran elektrik/</a:t>
            </a:r>
          </a:p>
          <a:p>
            <a:pPr lvl="1">
              <a:buFont typeface="Arial" charset="0"/>
              <a:buNone/>
            </a:pPr>
            <a:r>
              <a:rPr lang="en-US" smtClean="0">
                <a:solidFill>
                  <a:schemeClr val="bg1"/>
                </a:solidFill>
              </a:rPr>
              <a:t>	”surge protector”</a:t>
            </a:r>
          </a:p>
          <a:p>
            <a:pPr lvl="1">
              <a:buFont typeface="Arial" charset="0"/>
              <a:buNone/>
            </a:pPr>
            <a:endParaRPr lang="en-US" smtClean="0">
              <a:solidFill>
                <a:schemeClr val="bg1"/>
              </a:solidFill>
            </a:endParaRPr>
          </a:p>
          <a:p>
            <a:r>
              <a:rPr lang="en-US" smtClean="0">
                <a:solidFill>
                  <a:srgbClr val="FFC000"/>
                </a:solidFill>
              </a:rPr>
              <a:t>Bekalan tenaga berterusan</a:t>
            </a:r>
          </a:p>
          <a:p>
            <a:pPr lvl="1">
              <a:buFont typeface="Wingdings" pitchFamily="2" charset="2"/>
              <a:buChar char="Ø"/>
            </a:pPr>
            <a:r>
              <a:rPr lang="en-US" smtClean="0">
                <a:solidFill>
                  <a:schemeClr val="bg1"/>
                </a:solidFill>
              </a:rPr>
              <a:t>UPS (Uninterrupted Power Supply)</a:t>
            </a:r>
          </a:p>
          <a:p>
            <a:pPr lvl="1">
              <a:buFont typeface="Arial" charset="0"/>
              <a:buNone/>
            </a:pPr>
            <a:endParaRPr lang="en-US" smtClean="0">
              <a:solidFill>
                <a:schemeClr val="bg1"/>
              </a:solidFill>
            </a:endParaRPr>
          </a:p>
          <a:p>
            <a:r>
              <a:rPr lang="en-US" smtClean="0">
                <a:solidFill>
                  <a:srgbClr val="FFC000"/>
                </a:solidFill>
              </a:rPr>
              <a:t>Memindah komputer</a:t>
            </a:r>
          </a:p>
          <a:p>
            <a:pPr lvl="1">
              <a:buFont typeface="Wingdings" pitchFamily="2" charset="2"/>
              <a:buChar char="Ø"/>
            </a:pPr>
            <a:r>
              <a:rPr lang="en-US" smtClean="0">
                <a:solidFill>
                  <a:schemeClr val="bg1"/>
                </a:solidFill>
              </a:rPr>
              <a:t> Elakkan terhentak</a:t>
            </a:r>
          </a:p>
          <a:p>
            <a:endParaRPr lang="en-MY" smtClean="0">
              <a:solidFill>
                <a:schemeClr val="bg1"/>
              </a:solidFill>
            </a:endParaRPr>
          </a:p>
        </p:txBody>
      </p:sp>
      <p:pic>
        <p:nvPicPr>
          <p:cNvPr id="10244" name="Picture 4" descr="F:\gambar\BU7CAI735GECA7IC74ICAMDRUBUCAPD6HVLCAM2155UCAXUZ597CA5MW2DVCAYHY4RFCAT11STRCA8HDFYNCAZ7NVAJCAR97Q4DCAO24HB4CAG1U52BCAMBJC45CAXKV85LCAHAPK0RCARNNOBCCABMBJJT.jpg"/>
          <p:cNvPicPr>
            <a:picLocks noChangeAspect="1" noChangeArrowheads="1"/>
          </p:cNvPicPr>
          <p:nvPr/>
        </p:nvPicPr>
        <p:blipFill>
          <a:blip r:embed="rId2" cstate="print"/>
          <a:srcRect/>
          <a:stretch>
            <a:fillRect/>
          </a:stretch>
        </p:blipFill>
        <p:spPr bwMode="auto">
          <a:xfrm>
            <a:off x="6781800" y="3810000"/>
            <a:ext cx="1238250" cy="1238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4" descr="aopen"/>
          <p:cNvPicPr>
            <a:picLocks noChangeAspect="1" noChangeArrowheads="1"/>
          </p:cNvPicPr>
          <p:nvPr/>
        </p:nvPicPr>
        <p:blipFill>
          <a:blip r:embed="rId2" cstate="print"/>
          <a:srcRect/>
          <a:stretch>
            <a:fillRect/>
          </a:stretch>
        </p:blipFill>
        <p:spPr bwMode="auto">
          <a:xfrm>
            <a:off x="1752600" y="1524000"/>
            <a:ext cx="5791200" cy="4649397"/>
          </a:xfrm>
          <a:prstGeom prst="rect">
            <a:avLst/>
          </a:prstGeom>
          <a:noFill/>
          <a:ln w="9525">
            <a:noFill/>
            <a:miter lim="800000"/>
            <a:headEnd/>
            <a:tailEnd/>
          </a:ln>
        </p:spPr>
      </p:pic>
      <p:sp>
        <p:nvSpPr>
          <p:cNvPr id="11267" name="Title 3"/>
          <p:cNvSpPr>
            <a:spLocks noGrp="1"/>
          </p:cNvSpPr>
          <p:nvPr>
            <p:ph type="title"/>
          </p:nvPr>
        </p:nvSpPr>
        <p:spPr/>
        <p:txBody>
          <a:bodyPr/>
          <a:lstStyle/>
          <a:p>
            <a:r>
              <a:rPr lang="en-US" dirty="0" smtClean="0">
                <a:solidFill>
                  <a:schemeClr val="bg1"/>
                </a:solidFill>
              </a:rPr>
              <a:t>Motherboard</a:t>
            </a:r>
            <a:endParaRPr lang="en-MY" dirty="0" smtClean="0">
              <a:solidFill>
                <a:schemeClr val="bg1"/>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solidFill>
                  <a:schemeClr val="bg1"/>
                </a:solidFill>
              </a:rPr>
              <a:t>Perkakasan</a:t>
            </a:r>
            <a:endParaRPr lang="en-MY" dirty="0">
              <a:solidFill>
                <a:schemeClr val="bg1"/>
              </a:solidFill>
            </a:endParaRPr>
          </a:p>
        </p:txBody>
      </p:sp>
      <p:sp>
        <p:nvSpPr>
          <p:cNvPr id="5" name="Text Placeholder 4"/>
          <p:cNvSpPr>
            <a:spLocks noGrp="1"/>
          </p:cNvSpPr>
          <p:nvPr>
            <p:ph type="body" idx="1"/>
          </p:nvPr>
        </p:nvSpPr>
        <p:spPr/>
        <p:txBody>
          <a:bodyPr/>
          <a:lstStyle/>
          <a:p>
            <a:r>
              <a:rPr lang="en-US" sz="2800" dirty="0" smtClean="0">
                <a:solidFill>
                  <a:schemeClr val="bg1"/>
                </a:solidFill>
              </a:rPr>
              <a:t>Teknik Penjagaan Komputer</a:t>
            </a:r>
            <a:endParaRPr lang="en-MY" sz="2800" dirty="0">
              <a:solidFill>
                <a:schemeClr val="bg1"/>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2"/>
          <p:cNvSpPr>
            <a:spLocks noGrp="1"/>
          </p:cNvSpPr>
          <p:nvPr>
            <p:ph idx="1"/>
          </p:nvPr>
        </p:nvSpPr>
        <p:spPr/>
        <p:txBody>
          <a:bodyPr/>
          <a:lstStyle/>
          <a:p>
            <a:r>
              <a:rPr lang="en-US" smtClean="0">
                <a:solidFill>
                  <a:srgbClr val="FFC000"/>
                </a:solidFill>
              </a:rPr>
              <a:t>Masalah habuk </a:t>
            </a:r>
            <a:r>
              <a:rPr lang="en-US" smtClean="0">
                <a:solidFill>
                  <a:schemeClr val="bg1"/>
                </a:solidFill>
              </a:rPr>
              <a:t>– asap rokok, habuk dari udara, habuk dari serangga</a:t>
            </a:r>
          </a:p>
          <a:p>
            <a:pPr>
              <a:buFont typeface="Arial" charset="0"/>
              <a:buNone/>
            </a:pPr>
            <a:r>
              <a:rPr lang="en-US" smtClean="0">
                <a:solidFill>
                  <a:schemeClr val="bg1"/>
                </a:solidFill>
              </a:rPr>
              <a:t>	</a:t>
            </a:r>
          </a:p>
          <a:p>
            <a:pPr>
              <a:buFont typeface="Arial" charset="0"/>
              <a:buNone/>
            </a:pPr>
            <a:r>
              <a:rPr lang="en-US" smtClean="0">
                <a:solidFill>
                  <a:schemeClr val="bg1"/>
                </a:solidFill>
              </a:rPr>
              <a:t>	</a:t>
            </a:r>
            <a:r>
              <a:rPr lang="en-US" smtClean="0">
                <a:solidFill>
                  <a:srgbClr val="FF0000"/>
                </a:solidFill>
              </a:rPr>
              <a:t>Pencegahan</a:t>
            </a:r>
          </a:p>
          <a:p>
            <a:pPr lvl="1">
              <a:buFont typeface="Wingdings" pitchFamily="2" charset="2"/>
              <a:buChar char="Ø"/>
            </a:pPr>
            <a:r>
              <a:rPr lang="en-US" smtClean="0">
                <a:solidFill>
                  <a:schemeClr val="bg1"/>
                </a:solidFill>
              </a:rPr>
              <a:t> Tutup dengan plastik jika tidak digunakan</a:t>
            </a:r>
          </a:p>
          <a:p>
            <a:pPr lvl="1">
              <a:buFont typeface="Wingdings" pitchFamily="2" charset="2"/>
              <a:buChar char="Ø"/>
            </a:pPr>
            <a:r>
              <a:rPr lang="en-US" smtClean="0">
                <a:solidFill>
                  <a:schemeClr val="bg1"/>
                </a:solidFill>
              </a:rPr>
              <a:t> Gunakan vacuum cleaner berkuasa rendah dan berus cat kering</a:t>
            </a:r>
          </a:p>
          <a:p>
            <a:pPr lvl="1">
              <a:buFont typeface="Wingdings" pitchFamily="2" charset="2"/>
              <a:buChar char="Ø"/>
            </a:pPr>
            <a:r>
              <a:rPr lang="en-US" smtClean="0">
                <a:solidFill>
                  <a:schemeClr val="bg1"/>
                </a:solidFill>
              </a:rPr>
              <a:t> Bersihkan kipas</a:t>
            </a:r>
            <a:endParaRPr lang="en-MY" smtClean="0">
              <a:solidFill>
                <a:schemeClr val="bg1"/>
              </a:solidFill>
            </a:endParaRPr>
          </a:p>
        </p:txBody>
      </p:sp>
      <p:sp>
        <p:nvSpPr>
          <p:cNvPr id="12291" name="Title 1"/>
          <p:cNvSpPr>
            <a:spLocks noGrp="1"/>
          </p:cNvSpPr>
          <p:nvPr>
            <p:ph type="title"/>
          </p:nvPr>
        </p:nvSpPr>
        <p:spPr/>
        <p:txBody>
          <a:bodyPr/>
          <a:lstStyle/>
          <a:p>
            <a:r>
              <a:rPr lang="en-US" smtClean="0">
                <a:solidFill>
                  <a:schemeClr val="bg1"/>
                </a:solidFill>
              </a:rPr>
              <a:t>Teknik Penjagaan Komputer</a:t>
            </a:r>
            <a:endParaRPr lang="en-MY" smtClean="0">
              <a:solidFill>
                <a:schemeClr val="bg1"/>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defRPr/>
            </a:pPr>
            <a:r>
              <a:rPr lang="en-US" dirty="0" smtClean="0">
                <a:solidFill>
                  <a:srgbClr val="FFC000"/>
                </a:solidFill>
              </a:rPr>
              <a:t>Masalah suhu</a:t>
            </a:r>
          </a:p>
          <a:p>
            <a:pPr lvl="1">
              <a:buFont typeface="Wingdings" pitchFamily="2" charset="2"/>
              <a:buChar char="Ø"/>
              <a:defRPr/>
            </a:pPr>
            <a:r>
              <a:rPr lang="en-US" dirty="0" smtClean="0">
                <a:solidFill>
                  <a:schemeClr val="bg1"/>
                </a:solidFill>
              </a:rPr>
              <a:t> Lembap, basah, panas</a:t>
            </a:r>
          </a:p>
          <a:p>
            <a:pPr lvl="1">
              <a:buFont typeface="Arial" charset="0"/>
              <a:buNone/>
              <a:defRPr/>
            </a:pPr>
            <a:endParaRPr lang="en-US" sz="3200" dirty="0" smtClean="0">
              <a:solidFill>
                <a:schemeClr val="bg1"/>
              </a:solidFill>
              <a:effectLst>
                <a:outerShdw blurRad="38100" dist="38100" dir="2700000" algn="tl">
                  <a:srgbClr val="000000">
                    <a:alpha val="43137"/>
                  </a:srgbClr>
                </a:outerShdw>
              </a:effectLst>
            </a:endParaRPr>
          </a:p>
          <a:p>
            <a:pPr lvl="1">
              <a:buFont typeface="Arial" charset="0"/>
              <a:buNone/>
              <a:defRPr/>
            </a:pPr>
            <a:r>
              <a:rPr lang="en-US" sz="3200" dirty="0" smtClean="0">
                <a:solidFill>
                  <a:srgbClr val="FF0000"/>
                </a:solidFill>
                <a:effectLst>
                  <a:outerShdw blurRad="38100" dist="38100" dir="2700000" algn="tl">
                    <a:srgbClr val="000000">
                      <a:alpha val="43137"/>
                    </a:srgbClr>
                  </a:outerShdw>
                </a:effectLst>
              </a:rPr>
              <a:t>Pencegahan</a:t>
            </a:r>
          </a:p>
          <a:p>
            <a:pPr lvl="1">
              <a:buFont typeface="Wingdings" pitchFamily="2" charset="2"/>
              <a:buChar char="Ø"/>
              <a:defRPr/>
            </a:pPr>
            <a:r>
              <a:rPr lang="en-US" dirty="0" smtClean="0">
                <a:solidFill>
                  <a:schemeClr val="bg1"/>
                </a:solidFill>
              </a:rPr>
              <a:t> Letakkan komputer di kawasan sejuk dan kering</a:t>
            </a:r>
          </a:p>
          <a:p>
            <a:pPr lvl="1">
              <a:buFont typeface="Wingdings" pitchFamily="2" charset="2"/>
              <a:buChar char="Ø"/>
              <a:defRPr/>
            </a:pPr>
            <a:r>
              <a:rPr lang="en-US" dirty="0" smtClean="0">
                <a:solidFill>
                  <a:schemeClr val="bg1"/>
                </a:solidFill>
              </a:rPr>
              <a:t> Jauh dari pancaran matahari</a:t>
            </a:r>
          </a:p>
          <a:p>
            <a:pPr lvl="1">
              <a:buFont typeface="Wingdings" pitchFamily="2" charset="2"/>
              <a:buChar char="Ø"/>
              <a:defRPr/>
            </a:pPr>
            <a:r>
              <a:rPr lang="en-US" dirty="0" smtClean="0">
                <a:solidFill>
                  <a:schemeClr val="bg1"/>
                </a:solidFill>
              </a:rPr>
              <a:t> Peredaran udara yang baik</a:t>
            </a:r>
            <a:endParaRPr lang="en-MY" dirty="0">
              <a:solidFill>
                <a:schemeClr val="bg1"/>
              </a:solidFill>
            </a:endParaRPr>
          </a:p>
        </p:txBody>
      </p:sp>
      <p:sp>
        <p:nvSpPr>
          <p:cNvPr id="13315" name="Title 1"/>
          <p:cNvSpPr>
            <a:spLocks noGrp="1"/>
          </p:cNvSpPr>
          <p:nvPr>
            <p:ph type="title"/>
          </p:nvPr>
        </p:nvSpPr>
        <p:spPr/>
        <p:txBody>
          <a:bodyPr/>
          <a:lstStyle/>
          <a:p>
            <a:r>
              <a:rPr lang="en-US" smtClean="0">
                <a:solidFill>
                  <a:schemeClr val="bg1"/>
                </a:solidFill>
              </a:rPr>
              <a:t>Teknik Penjagaan Komputer</a:t>
            </a:r>
            <a:endParaRPr lang="en-MY" smtClean="0">
              <a:solidFill>
                <a:schemeClr val="bg1"/>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defRPr/>
            </a:pPr>
            <a:r>
              <a:rPr lang="en-US" dirty="0" smtClean="0">
                <a:solidFill>
                  <a:srgbClr val="FFC000"/>
                </a:solidFill>
              </a:rPr>
              <a:t>Masalah Cara Penggunaan</a:t>
            </a:r>
          </a:p>
          <a:p>
            <a:pPr lvl="1">
              <a:buFont typeface="Wingdings" pitchFamily="2" charset="2"/>
              <a:buChar char="Ø"/>
              <a:defRPr/>
            </a:pPr>
            <a:r>
              <a:rPr lang="en-US" dirty="0" smtClean="0">
                <a:solidFill>
                  <a:schemeClr val="bg1"/>
                </a:solidFill>
              </a:rPr>
              <a:t> Sikap</a:t>
            </a:r>
          </a:p>
          <a:p>
            <a:pPr lvl="1">
              <a:buFont typeface="Wingdings" pitchFamily="2" charset="2"/>
              <a:buChar char="Ø"/>
              <a:defRPr/>
            </a:pPr>
            <a:r>
              <a:rPr lang="en-US" dirty="0" smtClean="0">
                <a:solidFill>
                  <a:schemeClr val="bg1"/>
                </a:solidFill>
              </a:rPr>
              <a:t> Alah membeli menang memakai</a:t>
            </a:r>
          </a:p>
          <a:p>
            <a:pPr lvl="1">
              <a:buFont typeface="Arial" charset="0"/>
              <a:buNone/>
              <a:defRPr/>
            </a:pPr>
            <a:endParaRPr lang="en-US" sz="3200" dirty="0" smtClean="0">
              <a:solidFill>
                <a:schemeClr val="bg1"/>
              </a:solidFill>
              <a:effectLst>
                <a:outerShdw blurRad="38100" dist="38100" dir="2700000" algn="tl">
                  <a:srgbClr val="000000">
                    <a:alpha val="43137"/>
                  </a:srgbClr>
                </a:outerShdw>
              </a:effectLst>
            </a:endParaRPr>
          </a:p>
        </p:txBody>
      </p:sp>
      <p:sp>
        <p:nvSpPr>
          <p:cNvPr id="14339" name="Title 1"/>
          <p:cNvSpPr>
            <a:spLocks noGrp="1"/>
          </p:cNvSpPr>
          <p:nvPr>
            <p:ph type="title"/>
          </p:nvPr>
        </p:nvSpPr>
        <p:spPr/>
        <p:txBody>
          <a:bodyPr/>
          <a:lstStyle/>
          <a:p>
            <a:r>
              <a:rPr lang="en-US" smtClean="0">
                <a:solidFill>
                  <a:schemeClr val="bg1"/>
                </a:solidFill>
              </a:rPr>
              <a:t>Teknik Penjagaan Komputer</a:t>
            </a:r>
            <a:endParaRPr lang="en-MY" smtClean="0">
              <a:solidFill>
                <a:schemeClr val="bg1"/>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ontent Placeholder 2"/>
          <p:cNvSpPr>
            <a:spLocks noGrp="1"/>
          </p:cNvSpPr>
          <p:nvPr>
            <p:ph idx="1"/>
          </p:nvPr>
        </p:nvSpPr>
        <p:spPr/>
        <p:txBody>
          <a:bodyPr/>
          <a:lstStyle/>
          <a:p>
            <a:r>
              <a:rPr lang="en-US" smtClean="0">
                <a:solidFill>
                  <a:srgbClr val="FFC000"/>
                </a:solidFill>
              </a:rPr>
              <a:t>Perkakasan</a:t>
            </a:r>
            <a:r>
              <a:rPr lang="en-US" smtClean="0">
                <a:solidFill>
                  <a:schemeClr val="bg1"/>
                </a:solidFill>
              </a:rPr>
              <a:t> : CPU, Kasing, Monitor, Pencetak, Keyboard</a:t>
            </a:r>
          </a:p>
          <a:p>
            <a:r>
              <a:rPr lang="en-US" smtClean="0">
                <a:solidFill>
                  <a:srgbClr val="FFC000"/>
                </a:solidFill>
              </a:rPr>
              <a:t>Alatan</a:t>
            </a:r>
            <a:r>
              <a:rPr lang="en-US" smtClean="0">
                <a:solidFill>
                  <a:schemeClr val="bg1"/>
                </a:solidFill>
              </a:rPr>
              <a:t>;</a:t>
            </a:r>
          </a:p>
          <a:p>
            <a:pPr lvl="1">
              <a:buFont typeface="Wingdings" pitchFamily="2" charset="2"/>
              <a:buChar char="Ø"/>
            </a:pPr>
            <a:r>
              <a:rPr lang="en-US" smtClean="0">
                <a:solidFill>
                  <a:schemeClr val="bg1"/>
                </a:solidFill>
              </a:rPr>
              <a:t> Kain bersih (lembut), cairan pembersih/vakum</a:t>
            </a:r>
          </a:p>
          <a:p>
            <a:r>
              <a:rPr lang="en-US" smtClean="0">
                <a:solidFill>
                  <a:srgbClr val="FF0000"/>
                </a:solidFill>
              </a:rPr>
              <a:t>Langkah</a:t>
            </a:r>
          </a:p>
          <a:p>
            <a:pPr lvl="1">
              <a:buFont typeface="Wingdings" pitchFamily="2" charset="2"/>
              <a:buChar char="Ø"/>
            </a:pPr>
            <a:r>
              <a:rPr lang="en-US" smtClean="0">
                <a:solidFill>
                  <a:schemeClr val="bg1"/>
                </a:solidFill>
              </a:rPr>
              <a:t> Pastikan komputer telah dimatikan, cabut semua kabel</a:t>
            </a:r>
          </a:p>
          <a:p>
            <a:pPr lvl="1">
              <a:buFont typeface="Wingdings" pitchFamily="2" charset="2"/>
              <a:buChar char="Ø"/>
            </a:pPr>
            <a:r>
              <a:rPr lang="en-US" smtClean="0">
                <a:solidFill>
                  <a:schemeClr val="bg1"/>
                </a:solidFill>
              </a:rPr>
              <a:t> Sembur cairan ke atas kain, bersihkan kawasan yang berhabuk</a:t>
            </a:r>
          </a:p>
        </p:txBody>
      </p:sp>
      <p:sp>
        <p:nvSpPr>
          <p:cNvPr id="15363" name="Title 1"/>
          <p:cNvSpPr>
            <a:spLocks noGrp="1"/>
          </p:cNvSpPr>
          <p:nvPr>
            <p:ph type="title"/>
          </p:nvPr>
        </p:nvSpPr>
        <p:spPr/>
        <p:txBody>
          <a:bodyPr/>
          <a:lstStyle/>
          <a:p>
            <a:r>
              <a:rPr lang="en-US" smtClean="0">
                <a:solidFill>
                  <a:schemeClr val="bg1"/>
                </a:solidFill>
              </a:rPr>
              <a:t>Cara Membersihkan Perkakasan</a:t>
            </a:r>
            <a:endParaRPr lang="en-MY" smtClean="0">
              <a:solidFill>
                <a:schemeClr val="bg1"/>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US" smtClean="0">
                <a:solidFill>
                  <a:schemeClr val="bg1"/>
                </a:solidFill>
              </a:rPr>
              <a:t>Cara Membersihkan Perkakasan</a:t>
            </a:r>
            <a:endParaRPr lang="en-MY" smtClean="0"/>
          </a:p>
        </p:txBody>
      </p:sp>
      <p:pic>
        <p:nvPicPr>
          <p:cNvPr id="16387" name="Picture 16" descr="F:\gambar\XL9CA2X57BLCAN27UNICAHFMRYWCA398QTICA6LB93CCAA9B92HCAYFOKM7CAAVZ0Z5CA25F79TCACNUQV5CAQGUBXFCA11JXNJCA5HQEFDCA16SY82CALB7LJUCAP2KV6VCAGAGMYPCAHDM244CA4OVI7X.jpg"/>
          <p:cNvPicPr>
            <a:picLocks noChangeAspect="1" noChangeArrowheads="1"/>
          </p:cNvPicPr>
          <p:nvPr/>
        </p:nvPicPr>
        <p:blipFill>
          <a:blip r:embed="rId2" cstate="print"/>
          <a:srcRect/>
          <a:stretch>
            <a:fillRect/>
          </a:stretch>
        </p:blipFill>
        <p:spPr bwMode="auto">
          <a:xfrm>
            <a:off x="5562600" y="1371600"/>
            <a:ext cx="2895600" cy="2200275"/>
          </a:xfrm>
          <a:prstGeom prst="rect">
            <a:avLst/>
          </a:prstGeom>
          <a:noFill/>
          <a:ln w="9525">
            <a:noFill/>
            <a:miter lim="800000"/>
            <a:headEnd/>
            <a:tailEnd/>
          </a:ln>
        </p:spPr>
      </p:pic>
      <p:pic>
        <p:nvPicPr>
          <p:cNvPr id="16388" name="Picture 17" descr="F:\gambar\Z63CA3UDSV0CAP8RXTSCAX1155XCA2MAPT0CALDJP7ICA6XDXF1CALRYM6KCAZ2O6GSCAU5DFATCAVL8VXTCAEK794MCATXEMBCCAFOUY85CACWUYKXCAN5395RCA7AZH93CAYJ8UIICAXSY03ICAWOV8JW.jpg"/>
          <p:cNvPicPr>
            <a:picLocks noChangeAspect="1" noChangeArrowheads="1"/>
          </p:cNvPicPr>
          <p:nvPr/>
        </p:nvPicPr>
        <p:blipFill>
          <a:blip r:embed="rId3" cstate="print"/>
          <a:srcRect/>
          <a:stretch>
            <a:fillRect/>
          </a:stretch>
        </p:blipFill>
        <p:spPr bwMode="auto">
          <a:xfrm>
            <a:off x="3429000" y="1371600"/>
            <a:ext cx="1828800" cy="1828800"/>
          </a:xfrm>
          <a:prstGeom prst="rect">
            <a:avLst/>
          </a:prstGeom>
          <a:noFill/>
          <a:ln w="9525">
            <a:noFill/>
            <a:miter lim="800000"/>
            <a:headEnd/>
            <a:tailEnd/>
          </a:ln>
        </p:spPr>
      </p:pic>
      <p:pic>
        <p:nvPicPr>
          <p:cNvPr id="16389" name="Picture 22" descr="F:\gambar\DSC00035.jpg"/>
          <p:cNvPicPr>
            <a:picLocks noChangeAspect="1" noChangeArrowheads="1"/>
          </p:cNvPicPr>
          <p:nvPr/>
        </p:nvPicPr>
        <p:blipFill>
          <a:blip r:embed="rId4" cstate="print"/>
          <a:srcRect/>
          <a:stretch>
            <a:fillRect/>
          </a:stretch>
        </p:blipFill>
        <p:spPr bwMode="auto">
          <a:xfrm>
            <a:off x="1676400" y="5314950"/>
            <a:ext cx="1524000" cy="1143000"/>
          </a:xfrm>
          <a:prstGeom prst="rect">
            <a:avLst/>
          </a:prstGeom>
          <a:noFill/>
          <a:ln w="9525">
            <a:noFill/>
            <a:miter lim="800000"/>
            <a:headEnd/>
            <a:tailEnd/>
          </a:ln>
        </p:spPr>
      </p:pic>
      <p:pic>
        <p:nvPicPr>
          <p:cNvPr id="16390" name="Picture 23" descr="F:\gambar\DSC00036.jpg"/>
          <p:cNvPicPr>
            <a:picLocks noChangeAspect="1" noChangeArrowheads="1"/>
          </p:cNvPicPr>
          <p:nvPr/>
        </p:nvPicPr>
        <p:blipFill>
          <a:blip r:embed="rId5" cstate="print"/>
          <a:srcRect/>
          <a:stretch>
            <a:fillRect/>
          </a:stretch>
        </p:blipFill>
        <p:spPr bwMode="auto">
          <a:xfrm>
            <a:off x="3581400" y="3733800"/>
            <a:ext cx="2235200" cy="1676400"/>
          </a:xfrm>
          <a:prstGeom prst="rect">
            <a:avLst/>
          </a:prstGeom>
          <a:noFill/>
          <a:ln w="9525">
            <a:noFill/>
            <a:miter lim="800000"/>
            <a:headEnd/>
            <a:tailEnd/>
          </a:ln>
        </p:spPr>
      </p:pic>
      <p:pic>
        <p:nvPicPr>
          <p:cNvPr id="16391" name="Picture 24" descr="F:\gambar\DSC00037.jpg"/>
          <p:cNvPicPr>
            <a:picLocks noChangeAspect="1" noChangeArrowheads="1"/>
          </p:cNvPicPr>
          <p:nvPr/>
        </p:nvPicPr>
        <p:blipFill>
          <a:blip r:embed="rId6" cstate="print"/>
          <a:srcRect/>
          <a:stretch>
            <a:fillRect/>
          </a:stretch>
        </p:blipFill>
        <p:spPr bwMode="auto">
          <a:xfrm>
            <a:off x="1524000" y="3429000"/>
            <a:ext cx="2438400" cy="1828800"/>
          </a:xfrm>
          <a:prstGeom prst="rect">
            <a:avLst/>
          </a:prstGeom>
          <a:noFill/>
          <a:ln w="9525">
            <a:noFill/>
            <a:miter lim="800000"/>
            <a:headEnd/>
            <a:tailEnd/>
          </a:ln>
        </p:spPr>
      </p:pic>
      <p:pic>
        <p:nvPicPr>
          <p:cNvPr id="16392" name="Picture 25" descr="F:\gambar\DSC00038.jpg"/>
          <p:cNvPicPr>
            <a:picLocks noChangeAspect="1" noChangeArrowheads="1"/>
          </p:cNvPicPr>
          <p:nvPr/>
        </p:nvPicPr>
        <p:blipFill>
          <a:blip r:embed="rId7" cstate="print"/>
          <a:srcRect/>
          <a:stretch>
            <a:fillRect/>
          </a:stretch>
        </p:blipFill>
        <p:spPr bwMode="auto">
          <a:xfrm>
            <a:off x="6096000" y="3581400"/>
            <a:ext cx="2743200" cy="2057400"/>
          </a:xfrm>
          <a:prstGeom prst="rect">
            <a:avLst/>
          </a:prstGeom>
          <a:noFill/>
          <a:ln w="9525">
            <a:noFill/>
            <a:miter lim="800000"/>
            <a:headEnd/>
            <a:tailEnd/>
          </a:ln>
        </p:spPr>
      </p:pic>
      <p:pic>
        <p:nvPicPr>
          <p:cNvPr id="16393" name="Picture 27" descr="F:\gambar\kuas-01.jpg"/>
          <p:cNvPicPr>
            <a:picLocks noChangeAspect="1" noChangeArrowheads="1"/>
          </p:cNvPicPr>
          <p:nvPr/>
        </p:nvPicPr>
        <p:blipFill>
          <a:blip r:embed="rId8" cstate="print"/>
          <a:srcRect/>
          <a:stretch>
            <a:fillRect/>
          </a:stretch>
        </p:blipFill>
        <p:spPr bwMode="auto">
          <a:xfrm>
            <a:off x="3657600" y="5562600"/>
            <a:ext cx="1257300" cy="723900"/>
          </a:xfrm>
          <a:prstGeom prst="rect">
            <a:avLst/>
          </a:prstGeom>
          <a:noFill/>
          <a:ln w="9525">
            <a:noFill/>
            <a:miter lim="800000"/>
            <a:headEnd/>
            <a:tailEnd/>
          </a:ln>
        </p:spPr>
      </p:pic>
      <p:pic>
        <p:nvPicPr>
          <p:cNvPr id="16394" name="Picture 28" descr="F:\gambar\kuas-02.jpg"/>
          <p:cNvPicPr>
            <a:picLocks noChangeAspect="1" noChangeArrowheads="1"/>
          </p:cNvPicPr>
          <p:nvPr/>
        </p:nvPicPr>
        <p:blipFill>
          <a:blip r:embed="rId9" cstate="print"/>
          <a:srcRect/>
          <a:stretch>
            <a:fillRect/>
          </a:stretch>
        </p:blipFill>
        <p:spPr bwMode="auto">
          <a:xfrm>
            <a:off x="5181600" y="5257800"/>
            <a:ext cx="1689100" cy="1143000"/>
          </a:xfrm>
          <a:prstGeom prst="rect">
            <a:avLst/>
          </a:prstGeom>
          <a:noFill/>
          <a:ln w="9525">
            <a:noFill/>
            <a:miter lim="800000"/>
            <a:headEnd/>
            <a:tailEnd/>
          </a:ln>
        </p:spPr>
      </p:pic>
      <p:pic>
        <p:nvPicPr>
          <p:cNvPr id="16395" name="Picture 29" descr="F:\gambar\QWTCA10NJHICA9JWEADCAEJU1NECAUKLRX6CAM5N291CA1A3JTQCAQCRPRCCAMKT1FICAEQNBX2CAUJRY4OCA9W1DOZCAFXOTF2CAJTIKADCAGEN4C5CA2SVXG2CAA6DHAFCAJ0DSIQCAKQZROQCAJGO0VZ.jpg"/>
          <p:cNvPicPr>
            <a:picLocks noChangeAspect="1" noChangeArrowheads="1"/>
          </p:cNvPicPr>
          <p:nvPr/>
        </p:nvPicPr>
        <p:blipFill>
          <a:blip r:embed="rId10" cstate="print"/>
          <a:srcRect/>
          <a:stretch>
            <a:fillRect/>
          </a:stretch>
        </p:blipFill>
        <p:spPr bwMode="auto">
          <a:xfrm>
            <a:off x="1524000" y="1371600"/>
            <a:ext cx="1828800" cy="1828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US" smtClean="0">
                <a:solidFill>
                  <a:schemeClr val="bg1"/>
                </a:solidFill>
              </a:rPr>
              <a:t>Cara Membersihkan Perkakasan</a:t>
            </a:r>
            <a:endParaRPr lang="en-MY" smtClean="0"/>
          </a:p>
        </p:txBody>
      </p:sp>
      <p:pic>
        <p:nvPicPr>
          <p:cNvPr id="17411" name="Picture 18" descr="F:\gambar\2.jpg"/>
          <p:cNvPicPr>
            <a:picLocks noChangeAspect="1" noChangeArrowheads="1"/>
          </p:cNvPicPr>
          <p:nvPr/>
        </p:nvPicPr>
        <p:blipFill>
          <a:blip r:embed="rId2" cstate="print"/>
          <a:srcRect/>
          <a:stretch>
            <a:fillRect/>
          </a:stretch>
        </p:blipFill>
        <p:spPr bwMode="auto">
          <a:xfrm>
            <a:off x="3886200" y="3962400"/>
            <a:ext cx="2286000" cy="1714500"/>
          </a:xfrm>
          <a:prstGeom prst="rect">
            <a:avLst/>
          </a:prstGeom>
          <a:noFill/>
          <a:ln w="9525">
            <a:noFill/>
            <a:miter lim="800000"/>
            <a:headEnd/>
            <a:tailEnd/>
          </a:ln>
        </p:spPr>
      </p:pic>
      <p:pic>
        <p:nvPicPr>
          <p:cNvPr id="17412" name="Picture 19" descr="F:\gambar\4.jpg"/>
          <p:cNvPicPr>
            <a:picLocks noChangeAspect="1" noChangeArrowheads="1"/>
          </p:cNvPicPr>
          <p:nvPr/>
        </p:nvPicPr>
        <p:blipFill>
          <a:blip r:embed="rId3" cstate="print"/>
          <a:srcRect/>
          <a:stretch>
            <a:fillRect/>
          </a:stretch>
        </p:blipFill>
        <p:spPr bwMode="auto">
          <a:xfrm>
            <a:off x="1447800" y="3200400"/>
            <a:ext cx="2362200" cy="1771650"/>
          </a:xfrm>
          <a:prstGeom prst="rect">
            <a:avLst/>
          </a:prstGeom>
          <a:noFill/>
          <a:ln w="9525">
            <a:noFill/>
            <a:miter lim="800000"/>
            <a:headEnd/>
            <a:tailEnd/>
          </a:ln>
        </p:spPr>
      </p:pic>
      <p:pic>
        <p:nvPicPr>
          <p:cNvPr id="17413" name="Picture 20" descr="F:\gambar\326CAJS7MG8CA5XYHK0CAJKOWGDCABYFE9CCADVWP85CAWPKRBUCAXSRZTBCAB6M4PKCAZ5623ZCAVWB21NCAKHOLD0CAX34BWICA022HGRCAGXNYIRCANR8A2XCA931A0WCALJOPDUCA38WN8BCANYYLV2.jpg"/>
          <p:cNvPicPr>
            <a:picLocks noChangeAspect="1" noChangeArrowheads="1"/>
          </p:cNvPicPr>
          <p:nvPr/>
        </p:nvPicPr>
        <p:blipFill>
          <a:blip r:embed="rId4" cstate="print"/>
          <a:srcRect/>
          <a:stretch>
            <a:fillRect/>
          </a:stretch>
        </p:blipFill>
        <p:spPr bwMode="auto">
          <a:xfrm>
            <a:off x="1447800" y="1371600"/>
            <a:ext cx="2268538" cy="1524000"/>
          </a:xfrm>
          <a:prstGeom prst="rect">
            <a:avLst/>
          </a:prstGeom>
          <a:noFill/>
          <a:ln w="9525">
            <a:noFill/>
            <a:miter lim="800000"/>
            <a:headEnd/>
            <a:tailEnd/>
          </a:ln>
        </p:spPr>
      </p:pic>
      <p:pic>
        <p:nvPicPr>
          <p:cNvPr id="17414" name="Picture 21" descr="F:\gambar\banyak-varian-quot-virus-tipus-quot-menyerang-komputer.jpg"/>
          <p:cNvPicPr>
            <a:picLocks noChangeAspect="1" noChangeArrowheads="1"/>
          </p:cNvPicPr>
          <p:nvPr/>
        </p:nvPicPr>
        <p:blipFill>
          <a:blip r:embed="rId5" cstate="print"/>
          <a:srcRect/>
          <a:stretch>
            <a:fillRect/>
          </a:stretch>
        </p:blipFill>
        <p:spPr bwMode="auto">
          <a:xfrm>
            <a:off x="5791200" y="2209800"/>
            <a:ext cx="2692400" cy="2032000"/>
          </a:xfrm>
          <a:prstGeom prst="rect">
            <a:avLst/>
          </a:prstGeom>
          <a:noFill/>
          <a:ln w="9525">
            <a:noFill/>
            <a:miter lim="800000"/>
            <a:headEnd/>
            <a:tailEnd/>
          </a:ln>
        </p:spPr>
      </p:pic>
      <p:pic>
        <p:nvPicPr>
          <p:cNvPr id="17415" name="Picture 26" descr="F:\gambar\fan-01.jpg"/>
          <p:cNvPicPr>
            <a:picLocks noChangeAspect="1" noChangeArrowheads="1"/>
          </p:cNvPicPr>
          <p:nvPr/>
        </p:nvPicPr>
        <p:blipFill>
          <a:blip r:embed="rId6" cstate="print"/>
          <a:srcRect/>
          <a:stretch>
            <a:fillRect/>
          </a:stretch>
        </p:blipFill>
        <p:spPr bwMode="auto">
          <a:xfrm>
            <a:off x="3886200" y="1295400"/>
            <a:ext cx="1524000" cy="1524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bg1"/>
                </a:solidFill>
              </a:rPr>
              <a:t>Basic Handling Tips</a:t>
            </a:r>
            <a:endParaRPr lang="en-MY" dirty="0">
              <a:solidFill>
                <a:schemeClr val="bg1"/>
              </a:solidFill>
            </a:endParaRPr>
          </a:p>
        </p:txBody>
      </p:sp>
      <p:sp>
        <p:nvSpPr>
          <p:cNvPr id="3" name="Content Placeholder 2"/>
          <p:cNvSpPr>
            <a:spLocks noGrp="1"/>
          </p:cNvSpPr>
          <p:nvPr>
            <p:ph idx="1"/>
          </p:nvPr>
        </p:nvSpPr>
        <p:spPr>
          <a:xfrm>
            <a:off x="1524000" y="1600200"/>
            <a:ext cx="7162800" cy="4525963"/>
          </a:xfrm>
        </p:spPr>
        <p:txBody>
          <a:bodyPr/>
          <a:lstStyle/>
          <a:p>
            <a:r>
              <a:rPr lang="en-MY" dirty="0" smtClean="0">
                <a:solidFill>
                  <a:schemeClr val="bg1"/>
                </a:solidFill>
              </a:rPr>
              <a:t>Protect the computer from extremely low or high temperatures. Let the computer warm (or cool) to room temperature before using it.</a:t>
            </a:r>
          </a:p>
          <a:p>
            <a:r>
              <a:rPr lang="en-MY" dirty="0" smtClean="0">
                <a:solidFill>
                  <a:schemeClr val="bg1"/>
                </a:solidFill>
              </a:rPr>
              <a:t>Keep the computer away from magnetic forces (some airline tray tables are magnetic, do not set your notebook computer on top of them. Doing so can destroy the data on your hard drive).</a:t>
            </a:r>
          </a:p>
          <a:p>
            <a:endParaRPr lang="en-MY" dirty="0">
              <a:solidFill>
                <a:schemeClr val="bg1"/>
              </a:solidFill>
            </a:endParaRPr>
          </a:p>
        </p:txBody>
      </p:sp>
      <p:pic>
        <p:nvPicPr>
          <p:cNvPr id="51202" name="Picture 2" descr="https://computinghardware.web.cern.ch/ComputingHardware/doc/NEC/P550-UserGuide/icon_care1.GIF"/>
          <p:cNvPicPr>
            <a:picLocks noChangeAspect="1" noChangeArrowheads="1"/>
          </p:cNvPicPr>
          <p:nvPr/>
        </p:nvPicPr>
        <p:blipFill>
          <a:blip r:embed="rId2" cstate="print"/>
          <a:srcRect/>
          <a:stretch>
            <a:fillRect/>
          </a:stretch>
        </p:blipFill>
        <p:spPr bwMode="auto">
          <a:xfrm>
            <a:off x="552450" y="1600199"/>
            <a:ext cx="895350" cy="914401"/>
          </a:xfrm>
          <a:prstGeom prst="rect">
            <a:avLst/>
          </a:prstGeom>
          <a:noFill/>
        </p:spPr>
      </p:pic>
      <p:pic>
        <p:nvPicPr>
          <p:cNvPr id="51204" name="Picture 4" descr="https://computinghardware.web.cern.ch/ComputingHardware/doc/NEC/P550-UserGuide/icon_care2.GIF"/>
          <p:cNvPicPr>
            <a:picLocks noChangeAspect="1" noChangeArrowheads="1"/>
          </p:cNvPicPr>
          <p:nvPr/>
        </p:nvPicPr>
        <p:blipFill>
          <a:blip r:embed="rId3" cstate="print"/>
          <a:srcRect/>
          <a:stretch>
            <a:fillRect/>
          </a:stretch>
        </p:blipFill>
        <p:spPr bwMode="auto">
          <a:xfrm>
            <a:off x="552450" y="3667124"/>
            <a:ext cx="895350" cy="904876"/>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bg1"/>
                </a:solidFill>
              </a:rPr>
              <a:t>Basic Handling Tips</a:t>
            </a:r>
            <a:endParaRPr lang="en-MY" dirty="0"/>
          </a:p>
        </p:txBody>
      </p:sp>
      <p:sp>
        <p:nvSpPr>
          <p:cNvPr id="4" name="Content Placeholder 2"/>
          <p:cNvSpPr>
            <a:spLocks noGrp="1"/>
          </p:cNvSpPr>
          <p:nvPr>
            <p:ph idx="1"/>
          </p:nvPr>
        </p:nvSpPr>
        <p:spPr>
          <a:xfrm>
            <a:off x="1524000" y="1600200"/>
            <a:ext cx="7162800" cy="4525963"/>
          </a:xfrm>
        </p:spPr>
        <p:txBody>
          <a:bodyPr/>
          <a:lstStyle/>
          <a:p>
            <a:r>
              <a:rPr lang="en-MY" dirty="0" smtClean="0">
                <a:solidFill>
                  <a:schemeClr val="bg1"/>
                </a:solidFill>
              </a:rPr>
              <a:t>Keep the computer dry.</a:t>
            </a:r>
            <a:br>
              <a:rPr lang="en-MY" dirty="0" smtClean="0">
                <a:solidFill>
                  <a:schemeClr val="bg1"/>
                </a:solidFill>
              </a:rPr>
            </a:br>
            <a:r>
              <a:rPr lang="en-MY" dirty="0" smtClean="0">
                <a:solidFill>
                  <a:schemeClr val="bg1"/>
                </a:solidFill>
              </a:rPr>
              <a:t>Do not wash the computer with a wet cloth or pour fluid into it.</a:t>
            </a:r>
          </a:p>
          <a:p>
            <a:pPr>
              <a:buNone/>
            </a:pPr>
            <a:endParaRPr lang="en-MY" dirty="0" smtClean="0">
              <a:solidFill>
                <a:schemeClr val="bg1"/>
              </a:solidFill>
            </a:endParaRPr>
          </a:p>
          <a:p>
            <a:r>
              <a:rPr lang="en-MY" dirty="0" smtClean="0">
                <a:solidFill>
                  <a:schemeClr val="bg1"/>
                </a:solidFill>
              </a:rPr>
              <a:t>Protect the computer from being bumped or dropped.</a:t>
            </a:r>
          </a:p>
          <a:p>
            <a:endParaRPr lang="en-MY" dirty="0">
              <a:solidFill>
                <a:schemeClr val="bg1"/>
              </a:solidFill>
            </a:endParaRPr>
          </a:p>
        </p:txBody>
      </p:sp>
      <p:pic>
        <p:nvPicPr>
          <p:cNvPr id="65538" name="Picture 2" descr="https://computinghardware.web.cern.ch/ComputingHardware/doc/NEC/P550-UserGuide/icon_care3.GIF"/>
          <p:cNvPicPr>
            <a:picLocks noChangeAspect="1" noChangeArrowheads="1"/>
          </p:cNvPicPr>
          <p:nvPr/>
        </p:nvPicPr>
        <p:blipFill>
          <a:blip r:embed="rId2" cstate="print"/>
          <a:srcRect/>
          <a:stretch>
            <a:fillRect/>
          </a:stretch>
        </p:blipFill>
        <p:spPr bwMode="auto">
          <a:xfrm>
            <a:off x="552450" y="1600199"/>
            <a:ext cx="895350" cy="914401"/>
          </a:xfrm>
          <a:prstGeom prst="rect">
            <a:avLst/>
          </a:prstGeom>
          <a:noFill/>
        </p:spPr>
      </p:pic>
      <p:pic>
        <p:nvPicPr>
          <p:cNvPr id="65540" name="Picture 4" descr="https://computinghardware.web.cern.ch/ComputingHardware/doc/NEC/P550-UserGuide/icon_care4.GIF"/>
          <p:cNvPicPr>
            <a:picLocks noChangeAspect="1" noChangeArrowheads="1"/>
          </p:cNvPicPr>
          <p:nvPr/>
        </p:nvPicPr>
        <p:blipFill>
          <a:blip r:embed="rId3" cstate="print"/>
          <a:srcRect/>
          <a:stretch>
            <a:fillRect/>
          </a:stretch>
        </p:blipFill>
        <p:spPr bwMode="auto">
          <a:xfrm>
            <a:off x="571500" y="3733799"/>
            <a:ext cx="876300" cy="914401"/>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bg1"/>
                </a:solidFill>
              </a:rPr>
              <a:t>Basic Handling Tips</a:t>
            </a:r>
            <a:endParaRPr lang="en-MY" dirty="0"/>
          </a:p>
        </p:txBody>
      </p:sp>
      <p:sp>
        <p:nvSpPr>
          <p:cNvPr id="4" name="Content Placeholder 2"/>
          <p:cNvSpPr>
            <a:spLocks noGrp="1"/>
          </p:cNvSpPr>
          <p:nvPr>
            <p:ph idx="1"/>
          </p:nvPr>
        </p:nvSpPr>
        <p:spPr>
          <a:xfrm>
            <a:off x="1524000" y="1600200"/>
            <a:ext cx="7162800" cy="4525963"/>
          </a:xfrm>
        </p:spPr>
        <p:txBody>
          <a:bodyPr/>
          <a:lstStyle/>
          <a:p>
            <a:r>
              <a:rPr lang="en-MY" dirty="0" smtClean="0">
                <a:solidFill>
                  <a:schemeClr val="bg1"/>
                </a:solidFill>
              </a:rPr>
              <a:t>Check the computer for condensation.</a:t>
            </a:r>
            <a:br>
              <a:rPr lang="en-MY" dirty="0" smtClean="0">
                <a:solidFill>
                  <a:schemeClr val="bg1"/>
                </a:solidFill>
              </a:rPr>
            </a:br>
            <a:r>
              <a:rPr lang="en-MY" dirty="0" smtClean="0">
                <a:solidFill>
                  <a:schemeClr val="bg1"/>
                </a:solidFill>
              </a:rPr>
              <a:t>If condensation is present, allow it to evaporate before switching on the computer.</a:t>
            </a:r>
          </a:p>
          <a:p>
            <a:r>
              <a:rPr lang="en-MY" dirty="0" smtClean="0">
                <a:solidFill>
                  <a:schemeClr val="bg1"/>
                </a:solidFill>
              </a:rPr>
              <a:t>Keep the computer away from dust, sand and dirt.</a:t>
            </a:r>
          </a:p>
        </p:txBody>
      </p:sp>
      <p:pic>
        <p:nvPicPr>
          <p:cNvPr id="66562" name="Picture 2" descr="https://computinghardware.web.cern.ch/ComputingHardware/doc/NEC/P550-UserGuide/icon_care5.GIF"/>
          <p:cNvPicPr>
            <a:picLocks noChangeAspect="1" noChangeArrowheads="1"/>
          </p:cNvPicPr>
          <p:nvPr/>
        </p:nvPicPr>
        <p:blipFill>
          <a:blip r:embed="rId2" cstate="print"/>
          <a:srcRect/>
          <a:stretch>
            <a:fillRect/>
          </a:stretch>
        </p:blipFill>
        <p:spPr bwMode="auto">
          <a:xfrm>
            <a:off x="552450" y="1609724"/>
            <a:ext cx="895350" cy="904876"/>
          </a:xfrm>
          <a:prstGeom prst="rect">
            <a:avLst/>
          </a:prstGeom>
          <a:noFill/>
        </p:spPr>
      </p:pic>
      <p:pic>
        <p:nvPicPr>
          <p:cNvPr id="66564" name="Picture 4" descr="https://computinghardware.web.cern.ch/ComputingHardware/doc/NEC/P550-UserGuide/icon_care6.GIF"/>
          <p:cNvPicPr>
            <a:picLocks noChangeAspect="1" noChangeArrowheads="1"/>
          </p:cNvPicPr>
          <p:nvPr/>
        </p:nvPicPr>
        <p:blipFill>
          <a:blip r:embed="rId3" cstate="print"/>
          <a:srcRect/>
          <a:stretch>
            <a:fillRect/>
          </a:stretch>
        </p:blipFill>
        <p:spPr bwMode="auto">
          <a:xfrm>
            <a:off x="552450" y="3733799"/>
            <a:ext cx="895350" cy="914401"/>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MY" sz="3200" dirty="0" smtClean="0">
                <a:solidFill>
                  <a:schemeClr val="bg1"/>
                </a:solidFill>
              </a:rPr>
              <a:t>Follow these guidelines to maintain the condition and performance of your computer.</a:t>
            </a:r>
            <a:endParaRPr lang="en-MY" dirty="0"/>
          </a:p>
        </p:txBody>
      </p:sp>
      <p:sp>
        <p:nvSpPr>
          <p:cNvPr id="3" name="Content Placeholder 2"/>
          <p:cNvSpPr>
            <a:spLocks noGrp="1"/>
          </p:cNvSpPr>
          <p:nvPr>
            <p:ph idx="1"/>
          </p:nvPr>
        </p:nvSpPr>
        <p:spPr/>
        <p:txBody>
          <a:bodyPr/>
          <a:lstStyle/>
          <a:p>
            <a:r>
              <a:rPr lang="en-MY" b="1" dirty="0" smtClean="0">
                <a:solidFill>
                  <a:srgbClr val="FF3300"/>
                </a:solidFill>
              </a:rPr>
              <a:t>Caution: </a:t>
            </a:r>
            <a:r>
              <a:rPr lang="en-MY" dirty="0" smtClean="0">
                <a:solidFill>
                  <a:srgbClr val="FF3300"/>
                </a:solidFill>
              </a:rPr>
              <a:t>immediately turn off and unplug the notebook computer under the following conditions:</a:t>
            </a:r>
          </a:p>
          <a:p>
            <a:pPr lvl="1"/>
            <a:r>
              <a:rPr lang="en-MY" dirty="0" smtClean="0">
                <a:solidFill>
                  <a:schemeClr val="bg1"/>
                </a:solidFill>
              </a:rPr>
              <a:t>the power cord is damaged or frayed.</a:t>
            </a:r>
          </a:p>
          <a:p>
            <a:pPr lvl="1"/>
            <a:r>
              <a:rPr lang="en-MY" dirty="0" smtClean="0">
                <a:solidFill>
                  <a:schemeClr val="bg1"/>
                </a:solidFill>
              </a:rPr>
              <a:t>liquid spills on or into the notebook computer.</a:t>
            </a:r>
          </a:p>
          <a:p>
            <a:pPr lvl="1"/>
            <a:r>
              <a:rPr lang="en-MY" dirty="0" smtClean="0">
                <a:solidFill>
                  <a:schemeClr val="bg1"/>
                </a:solidFill>
              </a:rPr>
              <a:t>someone drops the system or damages the casing.</a:t>
            </a:r>
          </a:p>
          <a:p>
            <a:endParaRPr lang="en-MY" dirty="0">
              <a:solidFill>
                <a:schemeClr val="bg1"/>
              </a:solidFill>
            </a:endParaRPr>
          </a:p>
        </p:txBody>
      </p:sp>
      <p:pic>
        <p:nvPicPr>
          <p:cNvPr id="67586" name="Picture 2" descr="https://computinghardware.web.cern.ch/ComputingHardware/doc/NEC/P550-UserGuide/style_caution.jpg"/>
          <p:cNvPicPr>
            <a:picLocks noChangeAspect="1" noChangeArrowheads="1"/>
          </p:cNvPicPr>
          <p:nvPr/>
        </p:nvPicPr>
        <p:blipFill>
          <a:blip r:embed="rId2" cstate="print"/>
          <a:srcRect/>
          <a:stretch>
            <a:fillRect/>
          </a:stretch>
        </p:blipFill>
        <p:spPr bwMode="auto">
          <a:xfrm>
            <a:off x="304800" y="1676400"/>
            <a:ext cx="485775" cy="381001"/>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solidFill>
                  <a:schemeClr val="bg1"/>
                </a:solidFill>
              </a:rPr>
              <a:t>Perisian</a:t>
            </a:r>
            <a:endParaRPr lang="en-MY" dirty="0">
              <a:solidFill>
                <a:schemeClr val="bg1"/>
              </a:solidFill>
            </a:endParaRPr>
          </a:p>
        </p:txBody>
      </p:sp>
      <p:sp>
        <p:nvSpPr>
          <p:cNvPr id="5" name="Text Placeholder 4"/>
          <p:cNvSpPr>
            <a:spLocks noGrp="1"/>
          </p:cNvSpPr>
          <p:nvPr>
            <p:ph type="body" idx="1"/>
          </p:nvPr>
        </p:nvSpPr>
        <p:spPr/>
        <p:txBody>
          <a:bodyPr/>
          <a:lstStyle/>
          <a:p>
            <a:r>
              <a:rPr lang="en-US" sz="2800" dirty="0" smtClean="0">
                <a:solidFill>
                  <a:schemeClr val="bg1"/>
                </a:solidFill>
              </a:rPr>
              <a:t>Teknik Penjagaan Komputer</a:t>
            </a:r>
            <a:endParaRPr lang="en-MY" sz="2800" dirty="0">
              <a:solidFill>
                <a:schemeClr val="bg1"/>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p:cNvSpPr>
            <a:spLocks noGrp="1"/>
          </p:cNvSpPr>
          <p:nvPr>
            <p:ph idx="1"/>
          </p:nvPr>
        </p:nvSpPr>
        <p:spPr/>
        <p:txBody>
          <a:bodyPr/>
          <a:lstStyle/>
          <a:p>
            <a:r>
              <a:rPr lang="en-US" smtClean="0">
                <a:solidFill>
                  <a:srgbClr val="FFC000"/>
                </a:solidFill>
              </a:rPr>
              <a:t>Scan disk</a:t>
            </a:r>
          </a:p>
          <a:p>
            <a:pPr lvl="1">
              <a:buFont typeface="Wingdings" pitchFamily="2" charset="2"/>
              <a:buChar char="Ø"/>
            </a:pPr>
            <a:r>
              <a:rPr lang="en-US" smtClean="0">
                <a:solidFill>
                  <a:schemeClr val="bg1"/>
                </a:solidFill>
              </a:rPr>
              <a:t> </a:t>
            </a:r>
            <a:r>
              <a:rPr lang="en-US" smtClean="0">
                <a:solidFill>
                  <a:srgbClr val="FF0000"/>
                </a:solidFill>
              </a:rPr>
              <a:t>dilakukan sekurang-</a:t>
            </a:r>
          </a:p>
          <a:p>
            <a:pPr lvl="1">
              <a:buFont typeface="Arial" charset="0"/>
              <a:buNone/>
            </a:pPr>
            <a:r>
              <a:rPr lang="en-US" smtClean="0">
                <a:solidFill>
                  <a:srgbClr val="FF0000"/>
                </a:solidFill>
              </a:rPr>
              <a:t>	kurangnya sebulan sekali.</a:t>
            </a:r>
          </a:p>
          <a:p>
            <a:r>
              <a:rPr lang="en-US" smtClean="0">
                <a:solidFill>
                  <a:schemeClr val="bg1"/>
                </a:solidFill>
              </a:rPr>
              <a:t>Memastikan kelompok </a:t>
            </a:r>
          </a:p>
          <a:p>
            <a:pPr>
              <a:buFont typeface="Arial" charset="0"/>
              <a:buNone/>
            </a:pPr>
            <a:r>
              <a:rPr lang="en-US" smtClean="0">
                <a:solidFill>
                  <a:schemeClr val="bg1"/>
                </a:solidFill>
              </a:rPr>
              <a:t>	“cluster” pada cakera keras </a:t>
            </a:r>
          </a:p>
          <a:p>
            <a:pPr>
              <a:buFont typeface="Arial" charset="0"/>
              <a:buNone/>
            </a:pPr>
            <a:r>
              <a:rPr lang="en-US" smtClean="0">
                <a:solidFill>
                  <a:schemeClr val="bg1"/>
                </a:solidFill>
              </a:rPr>
              <a:t>	berada dalam keadaan baik.</a:t>
            </a:r>
          </a:p>
          <a:p>
            <a:r>
              <a:rPr lang="en-US" smtClean="0">
                <a:solidFill>
                  <a:schemeClr val="bg1"/>
                </a:solidFill>
              </a:rPr>
              <a:t>Disk Cleanup, Error Checking, Defragmentation</a:t>
            </a:r>
            <a:endParaRPr lang="en-MY" smtClean="0">
              <a:solidFill>
                <a:schemeClr val="bg1"/>
              </a:solidFill>
            </a:endParaRPr>
          </a:p>
        </p:txBody>
      </p:sp>
      <p:sp>
        <p:nvSpPr>
          <p:cNvPr id="18435" name="Title 1"/>
          <p:cNvSpPr>
            <a:spLocks noGrp="1"/>
          </p:cNvSpPr>
          <p:nvPr>
            <p:ph type="title"/>
          </p:nvPr>
        </p:nvSpPr>
        <p:spPr/>
        <p:txBody>
          <a:bodyPr/>
          <a:lstStyle/>
          <a:p>
            <a:r>
              <a:rPr lang="en-US" smtClean="0">
                <a:solidFill>
                  <a:schemeClr val="bg1"/>
                </a:solidFill>
              </a:rPr>
              <a:t>PERISIAN</a:t>
            </a:r>
            <a:endParaRPr lang="en-MY" smtClean="0">
              <a:solidFill>
                <a:schemeClr val="bg1"/>
              </a:solidFill>
            </a:endParaRPr>
          </a:p>
        </p:txBody>
      </p:sp>
      <p:pic>
        <p:nvPicPr>
          <p:cNvPr id="18436" name="Picture 2"/>
          <p:cNvPicPr>
            <a:picLocks noChangeAspect="1" noChangeArrowheads="1"/>
          </p:cNvPicPr>
          <p:nvPr/>
        </p:nvPicPr>
        <p:blipFill>
          <a:blip r:embed="rId2" cstate="print"/>
          <a:srcRect/>
          <a:stretch>
            <a:fillRect/>
          </a:stretch>
        </p:blipFill>
        <p:spPr bwMode="auto">
          <a:xfrm>
            <a:off x="5715000" y="1676400"/>
            <a:ext cx="3249613" cy="4343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US" smtClean="0">
                <a:solidFill>
                  <a:schemeClr val="bg1"/>
                </a:solidFill>
              </a:rPr>
              <a:t>Disk Cleanup </a:t>
            </a:r>
            <a:endParaRPr lang="en-MY" smtClean="0"/>
          </a:p>
        </p:txBody>
      </p:sp>
      <p:sp>
        <p:nvSpPr>
          <p:cNvPr id="19459" name="Content Placeholder 2"/>
          <p:cNvSpPr>
            <a:spLocks noGrp="1"/>
          </p:cNvSpPr>
          <p:nvPr>
            <p:ph idx="1"/>
          </p:nvPr>
        </p:nvSpPr>
        <p:spPr>
          <a:xfrm>
            <a:off x="609600" y="1676400"/>
            <a:ext cx="6553200" cy="4525963"/>
          </a:xfrm>
        </p:spPr>
        <p:txBody>
          <a:bodyPr/>
          <a:lstStyle/>
          <a:p>
            <a:r>
              <a:rPr lang="en-US" smtClean="0">
                <a:solidFill>
                  <a:schemeClr val="bg1"/>
                </a:solidFill>
              </a:rPr>
              <a:t>Membuang fail yang tidak digunakan</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US" smtClean="0">
                <a:solidFill>
                  <a:schemeClr val="bg1"/>
                </a:solidFill>
              </a:rPr>
              <a:t>Error Cheking </a:t>
            </a:r>
            <a:endParaRPr lang="en-MY" smtClean="0"/>
          </a:p>
        </p:txBody>
      </p:sp>
      <p:sp>
        <p:nvSpPr>
          <p:cNvPr id="20483" name="Content Placeholder 2"/>
          <p:cNvSpPr>
            <a:spLocks noGrp="1"/>
          </p:cNvSpPr>
          <p:nvPr>
            <p:ph idx="1"/>
          </p:nvPr>
        </p:nvSpPr>
        <p:spPr/>
        <p:txBody>
          <a:bodyPr/>
          <a:lstStyle/>
          <a:p>
            <a:r>
              <a:rPr lang="en-US" smtClean="0">
                <a:solidFill>
                  <a:schemeClr val="bg1"/>
                </a:solidFill>
              </a:rPr>
              <a:t>Menyemak dan membetulkan kerosakan dan kesalahan yang berlaku pada disk (cakera keras, cd, pen drive etc)</a:t>
            </a:r>
          </a:p>
          <a:p>
            <a:endParaRPr lang="en-MY"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US" smtClean="0">
                <a:solidFill>
                  <a:schemeClr val="bg1"/>
                </a:solidFill>
              </a:rPr>
              <a:t>Defragmentation</a:t>
            </a:r>
            <a:endParaRPr lang="en-MY" smtClean="0"/>
          </a:p>
        </p:txBody>
      </p:sp>
      <p:sp>
        <p:nvSpPr>
          <p:cNvPr id="21507" name="Content Placeholder 2"/>
          <p:cNvSpPr>
            <a:spLocks noGrp="1"/>
          </p:cNvSpPr>
          <p:nvPr>
            <p:ph idx="1"/>
          </p:nvPr>
        </p:nvSpPr>
        <p:spPr/>
        <p:txBody>
          <a:bodyPr/>
          <a:lstStyle/>
          <a:p>
            <a:r>
              <a:rPr lang="en-US" smtClean="0">
                <a:solidFill>
                  <a:schemeClr val="bg1"/>
                </a:solidFill>
              </a:rPr>
              <a:t>Menyusun semula kedudukan fail dalam disk supaya dapat mempercepatkan capaian data dalam komputer.</a:t>
            </a:r>
            <a:endParaRPr lang="en-MY" smtClean="0">
              <a:solidFill>
                <a:schemeClr val="bg1"/>
              </a:solidFill>
            </a:endParaRPr>
          </a:p>
          <a:p>
            <a:endParaRPr lang="en-MY"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smtClean="0">
                <a:solidFill>
                  <a:schemeClr val="bg1"/>
                </a:solidFill>
              </a:rPr>
              <a:t>Salinan (Backup)</a:t>
            </a:r>
            <a:endParaRPr lang="en-MY" smtClean="0">
              <a:solidFill>
                <a:schemeClr val="bg1"/>
              </a:solidFill>
            </a:endParaRPr>
          </a:p>
        </p:txBody>
      </p:sp>
      <p:sp>
        <p:nvSpPr>
          <p:cNvPr id="22531" name="Content Placeholder 2"/>
          <p:cNvSpPr>
            <a:spLocks noGrp="1"/>
          </p:cNvSpPr>
          <p:nvPr>
            <p:ph idx="1"/>
          </p:nvPr>
        </p:nvSpPr>
        <p:spPr/>
        <p:txBody>
          <a:bodyPr/>
          <a:lstStyle/>
          <a:p>
            <a:r>
              <a:rPr lang="en-US" smtClean="0">
                <a:solidFill>
                  <a:schemeClr val="bg1"/>
                </a:solidFill>
              </a:rPr>
              <a:t>Masalah fail yang rosak dan hilang boleh diatasi dengan melaksanakan backup.</a:t>
            </a:r>
            <a:endParaRPr lang="en-MY" smtClean="0">
              <a:solidFill>
                <a:schemeClr val="bg1"/>
              </a:solidFill>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bg1"/>
                </a:solidFill>
              </a:rPr>
              <a:t>Virus Scan</a:t>
            </a:r>
            <a:endParaRPr lang="en-MY" dirty="0">
              <a:solidFill>
                <a:schemeClr val="bg1"/>
              </a:solidFill>
            </a:endParaRPr>
          </a:p>
        </p:txBody>
      </p:sp>
      <p:sp>
        <p:nvSpPr>
          <p:cNvPr id="3" name="Content Placeholder 2"/>
          <p:cNvSpPr>
            <a:spLocks noGrp="1"/>
          </p:cNvSpPr>
          <p:nvPr>
            <p:ph idx="1"/>
          </p:nvPr>
        </p:nvSpPr>
        <p:spPr/>
        <p:txBody>
          <a:bodyPr/>
          <a:lstStyle/>
          <a:p>
            <a:r>
              <a:rPr lang="en-US" smtClean="0">
                <a:solidFill>
                  <a:schemeClr val="bg1"/>
                </a:solidFill>
              </a:rPr>
              <a:t>Scan komputer menggunakan </a:t>
            </a:r>
            <a:r>
              <a:rPr lang="en-US" dirty="0" smtClean="0">
                <a:solidFill>
                  <a:schemeClr val="bg1"/>
                </a:solidFill>
              </a:rPr>
              <a:t>perisian antivirus seperti </a:t>
            </a:r>
            <a:r>
              <a:rPr lang="en-MY" dirty="0" err="1" smtClean="0">
                <a:solidFill>
                  <a:schemeClr val="bg1"/>
                </a:solidFill>
              </a:rPr>
              <a:t>Kaspersky</a:t>
            </a:r>
            <a:r>
              <a:rPr lang="en-MY" dirty="0" smtClean="0">
                <a:solidFill>
                  <a:schemeClr val="bg1"/>
                </a:solidFill>
              </a:rPr>
              <a:t>, Nod32, </a:t>
            </a:r>
            <a:r>
              <a:rPr lang="en-MY" dirty="0" err="1" smtClean="0">
                <a:solidFill>
                  <a:schemeClr val="bg1"/>
                </a:solidFill>
              </a:rPr>
              <a:t>Avast</a:t>
            </a:r>
            <a:r>
              <a:rPr lang="en-MY" dirty="0" smtClean="0">
                <a:solidFill>
                  <a:schemeClr val="bg1"/>
                </a:solidFill>
              </a:rPr>
              <a:t>, AVG, </a:t>
            </a:r>
            <a:r>
              <a:rPr lang="en-MY" dirty="0" err="1" smtClean="0">
                <a:solidFill>
                  <a:schemeClr val="bg1"/>
                </a:solidFill>
              </a:rPr>
              <a:t>BitDefender</a:t>
            </a:r>
            <a:r>
              <a:rPr lang="en-MY" dirty="0" smtClean="0">
                <a:solidFill>
                  <a:schemeClr val="bg1"/>
                </a:solidFill>
              </a:rPr>
              <a:t>, </a:t>
            </a:r>
            <a:r>
              <a:rPr lang="en-MY" dirty="0" err="1" smtClean="0">
                <a:solidFill>
                  <a:schemeClr val="bg1"/>
                </a:solidFill>
              </a:rPr>
              <a:t>Avira</a:t>
            </a:r>
            <a:r>
              <a:rPr lang="en-MY" dirty="0" smtClean="0">
                <a:solidFill>
                  <a:schemeClr val="bg1"/>
                </a:solidFill>
              </a:rPr>
              <a:t> dan </a:t>
            </a:r>
            <a:r>
              <a:rPr lang="en-MY" dirty="0" err="1" smtClean="0">
                <a:solidFill>
                  <a:schemeClr val="bg1"/>
                </a:solidFill>
              </a:rPr>
              <a:t>Northon</a:t>
            </a:r>
            <a:r>
              <a:rPr lang="en-US" dirty="0" smtClean="0">
                <a:solidFill>
                  <a:schemeClr val="bg1"/>
                </a:solidFill>
              </a:rPr>
              <a:t>. </a:t>
            </a:r>
          </a:p>
          <a:p>
            <a:r>
              <a:rPr lang="en-US" dirty="0" smtClean="0">
                <a:solidFill>
                  <a:schemeClr val="bg1"/>
                </a:solidFill>
              </a:rPr>
              <a:t>Kemas kini dari semasa ke semasa.</a:t>
            </a:r>
            <a:endParaRPr lang="en-MY" dirty="0">
              <a:solidFill>
                <a:schemeClr val="bg1"/>
              </a:solidFill>
            </a:endParaRPr>
          </a:p>
        </p:txBody>
      </p:sp>
      <p:pic>
        <p:nvPicPr>
          <p:cNvPr id="68610" name="Picture 2" descr="Kaspersky Anti-Virus 2011 box shot"/>
          <p:cNvPicPr>
            <a:picLocks noChangeAspect="1" noChangeArrowheads="1"/>
          </p:cNvPicPr>
          <p:nvPr/>
        </p:nvPicPr>
        <p:blipFill>
          <a:blip r:embed="rId2" cstate="print"/>
          <a:srcRect/>
          <a:stretch>
            <a:fillRect/>
          </a:stretch>
        </p:blipFill>
        <p:spPr bwMode="auto">
          <a:xfrm>
            <a:off x="1524000" y="4133850"/>
            <a:ext cx="1047750" cy="1419226"/>
          </a:xfrm>
          <a:prstGeom prst="rect">
            <a:avLst/>
          </a:prstGeom>
          <a:noFill/>
        </p:spPr>
      </p:pic>
      <p:pic>
        <p:nvPicPr>
          <p:cNvPr id="68612" name="Picture 4" descr="BitDefender Antivirus Box">
            <a:hlinkClick r:id="rId3"/>
          </p:cNvPr>
          <p:cNvPicPr>
            <a:picLocks noChangeAspect="1" noChangeArrowheads="1"/>
          </p:cNvPicPr>
          <p:nvPr/>
        </p:nvPicPr>
        <p:blipFill>
          <a:blip r:embed="rId4" cstate="print"/>
          <a:srcRect/>
          <a:stretch>
            <a:fillRect/>
          </a:stretch>
        </p:blipFill>
        <p:spPr bwMode="auto">
          <a:xfrm>
            <a:off x="2667000" y="4591050"/>
            <a:ext cx="1047750" cy="1428750"/>
          </a:xfrm>
          <a:prstGeom prst="rect">
            <a:avLst/>
          </a:prstGeom>
          <a:noFill/>
        </p:spPr>
      </p:pic>
      <p:pic>
        <p:nvPicPr>
          <p:cNvPr id="68614" name="Picture 6" descr="Norton AntiVirus 2011 box shot">
            <a:hlinkClick r:id="rId5"/>
          </p:cNvPr>
          <p:cNvPicPr>
            <a:picLocks noChangeAspect="1" noChangeArrowheads="1"/>
          </p:cNvPicPr>
          <p:nvPr/>
        </p:nvPicPr>
        <p:blipFill>
          <a:blip r:embed="rId6" cstate="print"/>
          <a:srcRect/>
          <a:stretch>
            <a:fillRect/>
          </a:stretch>
        </p:blipFill>
        <p:spPr bwMode="auto">
          <a:xfrm>
            <a:off x="3810000" y="4133850"/>
            <a:ext cx="1047750" cy="1314451"/>
          </a:xfrm>
          <a:prstGeom prst="rect">
            <a:avLst/>
          </a:prstGeom>
          <a:noFill/>
        </p:spPr>
      </p:pic>
      <p:pic>
        <p:nvPicPr>
          <p:cNvPr id="68616" name="Picture 8" descr="AVG Anti-Virus 2011 box shot">
            <a:hlinkClick r:id="rId7"/>
          </p:cNvPr>
          <p:cNvPicPr>
            <a:picLocks noChangeAspect="1" noChangeArrowheads="1"/>
          </p:cNvPicPr>
          <p:nvPr/>
        </p:nvPicPr>
        <p:blipFill>
          <a:blip r:embed="rId8" cstate="print"/>
          <a:srcRect/>
          <a:stretch>
            <a:fillRect/>
          </a:stretch>
        </p:blipFill>
        <p:spPr bwMode="auto">
          <a:xfrm>
            <a:off x="4953000" y="4514850"/>
            <a:ext cx="1047750" cy="1495426"/>
          </a:xfrm>
          <a:prstGeom prst="rect">
            <a:avLst/>
          </a:prstGeom>
          <a:noFill/>
        </p:spPr>
      </p:pic>
      <p:pic>
        <p:nvPicPr>
          <p:cNvPr id="68618" name="Picture 10" descr="Avira AntiVir Premium box shot">
            <a:hlinkClick r:id="rId9"/>
          </p:cNvPr>
          <p:cNvPicPr>
            <a:picLocks noChangeAspect="1" noChangeArrowheads="1"/>
          </p:cNvPicPr>
          <p:nvPr/>
        </p:nvPicPr>
        <p:blipFill>
          <a:blip r:embed="rId10" cstate="print"/>
          <a:srcRect/>
          <a:stretch>
            <a:fillRect/>
          </a:stretch>
        </p:blipFill>
        <p:spPr bwMode="auto">
          <a:xfrm>
            <a:off x="6096000" y="3962400"/>
            <a:ext cx="1047750" cy="1600200"/>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US" smtClean="0">
                <a:solidFill>
                  <a:schemeClr val="bg1"/>
                </a:solidFill>
              </a:rPr>
              <a:t>Mengesan kerosakan (troubleshooting)</a:t>
            </a:r>
            <a:endParaRPr lang="en-MY" smtClean="0">
              <a:solidFill>
                <a:schemeClr val="bg1"/>
              </a:solidFill>
            </a:endParaRPr>
          </a:p>
        </p:txBody>
      </p:sp>
      <p:sp>
        <p:nvSpPr>
          <p:cNvPr id="3" name="Content Placeholder 2"/>
          <p:cNvSpPr>
            <a:spLocks noGrp="1"/>
          </p:cNvSpPr>
          <p:nvPr>
            <p:ph idx="1"/>
          </p:nvPr>
        </p:nvSpPr>
        <p:spPr/>
        <p:txBody>
          <a:bodyPr/>
          <a:lstStyle/>
          <a:p>
            <a:pPr marL="514350" indent="-514350">
              <a:buFont typeface="+mj-lt"/>
              <a:buAutoNum type="arabicPeriod"/>
              <a:defRPr/>
            </a:pPr>
            <a:r>
              <a:rPr lang="en-US" dirty="0" smtClean="0">
                <a:solidFill>
                  <a:srgbClr val="FFC000"/>
                </a:solidFill>
              </a:rPr>
              <a:t>Monitor</a:t>
            </a:r>
          </a:p>
          <a:p>
            <a:pPr marL="514350" indent="-514350">
              <a:buFont typeface="Arial" charset="0"/>
              <a:buNone/>
              <a:defRPr/>
            </a:pPr>
            <a:r>
              <a:rPr lang="en-US" dirty="0" smtClean="0">
                <a:solidFill>
                  <a:srgbClr val="FF0000"/>
                </a:solidFill>
              </a:rPr>
              <a:t>Masalah : Gambar wujud pada tengah skrin</a:t>
            </a:r>
          </a:p>
          <a:p>
            <a:pPr marL="514350" indent="-514350">
              <a:buFont typeface="Arial" charset="0"/>
              <a:buAutoNum type="alphaLcParenR"/>
              <a:defRPr/>
            </a:pPr>
            <a:r>
              <a:rPr lang="en-US" dirty="0" smtClean="0">
                <a:solidFill>
                  <a:schemeClr val="tx2">
                    <a:lumMod val="20000"/>
                    <a:lumOff val="80000"/>
                  </a:schemeClr>
                </a:solidFill>
              </a:rPr>
              <a:t>Periksa komponen pada horizontal area</a:t>
            </a:r>
          </a:p>
          <a:p>
            <a:pPr marL="514350" indent="-514350">
              <a:buFont typeface="Arial" charset="0"/>
              <a:buAutoNum type="alphaLcParenR"/>
              <a:defRPr/>
            </a:pPr>
            <a:r>
              <a:rPr lang="en-US" dirty="0" smtClean="0">
                <a:solidFill>
                  <a:schemeClr val="tx2">
                    <a:lumMod val="20000"/>
                    <a:lumOff val="80000"/>
                  </a:schemeClr>
                </a:solidFill>
              </a:rPr>
              <a:t>Periksa kapasitor tantalum/coupling</a:t>
            </a:r>
          </a:p>
          <a:p>
            <a:pPr marL="514350" indent="-514350">
              <a:buFont typeface="Arial" charset="0"/>
              <a:buAutoNum type="alphaLcParenR"/>
              <a:defRPr/>
            </a:pPr>
            <a:r>
              <a:rPr lang="en-US" dirty="0" smtClean="0">
                <a:solidFill>
                  <a:schemeClr val="tx2">
                    <a:lumMod val="20000"/>
                    <a:lumOff val="80000"/>
                  </a:schemeClr>
                </a:solidFill>
              </a:rPr>
              <a:t>Tukar monitor lain</a:t>
            </a:r>
            <a:endParaRPr lang="en-MY" dirty="0">
              <a:solidFill>
                <a:schemeClr val="tx2">
                  <a:lumMod val="20000"/>
                  <a:lumOff val="80000"/>
                </a:schemeClr>
              </a:solidFill>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n-US" smtClean="0">
                <a:solidFill>
                  <a:schemeClr val="bg1"/>
                </a:solidFill>
              </a:rPr>
              <a:t>Mengesan kerosakan (troubleshooting)</a:t>
            </a:r>
            <a:endParaRPr lang="en-MY" smtClean="0">
              <a:solidFill>
                <a:schemeClr val="bg1"/>
              </a:solidFill>
            </a:endParaRPr>
          </a:p>
        </p:txBody>
      </p:sp>
      <p:sp>
        <p:nvSpPr>
          <p:cNvPr id="3" name="Content Placeholder 2"/>
          <p:cNvSpPr>
            <a:spLocks noGrp="1"/>
          </p:cNvSpPr>
          <p:nvPr>
            <p:ph idx="1"/>
          </p:nvPr>
        </p:nvSpPr>
        <p:spPr/>
        <p:txBody>
          <a:bodyPr/>
          <a:lstStyle/>
          <a:p>
            <a:pPr marL="514350" indent="-514350">
              <a:buFont typeface="+mj-lt"/>
              <a:buAutoNum type="arabicPeriod"/>
              <a:defRPr/>
            </a:pPr>
            <a:r>
              <a:rPr lang="en-US" dirty="0" smtClean="0">
                <a:solidFill>
                  <a:srgbClr val="FFC000"/>
                </a:solidFill>
              </a:rPr>
              <a:t>Monitor</a:t>
            </a:r>
          </a:p>
          <a:p>
            <a:pPr marL="514350" indent="-514350">
              <a:buFont typeface="Arial" charset="0"/>
              <a:buNone/>
              <a:defRPr/>
            </a:pPr>
            <a:r>
              <a:rPr lang="en-US" dirty="0" smtClean="0">
                <a:solidFill>
                  <a:srgbClr val="FF0000"/>
                </a:solidFill>
              </a:rPr>
              <a:t>Masalah : Gambar wujud di bawah skrin</a:t>
            </a:r>
          </a:p>
          <a:p>
            <a:pPr marL="514350" indent="-514350">
              <a:buFont typeface="Arial" charset="0"/>
              <a:buAutoNum type="alphaLcParenR"/>
              <a:defRPr/>
            </a:pPr>
            <a:r>
              <a:rPr lang="en-US" dirty="0" smtClean="0">
                <a:solidFill>
                  <a:schemeClr val="tx2">
                    <a:lumMod val="20000"/>
                    <a:lumOff val="80000"/>
                  </a:schemeClr>
                </a:solidFill>
              </a:rPr>
              <a:t>Periksa komponen pada vertikal area</a:t>
            </a:r>
          </a:p>
          <a:p>
            <a:pPr marL="514350" indent="-514350">
              <a:buFont typeface="Arial" charset="0"/>
              <a:buAutoNum type="alphaLcParenR"/>
              <a:defRPr/>
            </a:pPr>
            <a:r>
              <a:rPr lang="en-US" dirty="0" smtClean="0">
                <a:solidFill>
                  <a:schemeClr val="tx2">
                    <a:lumMod val="20000"/>
                    <a:lumOff val="80000"/>
                  </a:schemeClr>
                </a:solidFill>
              </a:rPr>
              <a:t>Periksa kaki transistor</a:t>
            </a:r>
          </a:p>
          <a:p>
            <a:pPr marL="514350" indent="-514350">
              <a:buFont typeface="Arial" charset="0"/>
              <a:buAutoNum type="alphaLcParenR"/>
              <a:defRPr/>
            </a:pPr>
            <a:r>
              <a:rPr lang="en-US" dirty="0" smtClean="0">
                <a:solidFill>
                  <a:schemeClr val="tx2">
                    <a:lumMod val="20000"/>
                    <a:lumOff val="80000"/>
                  </a:schemeClr>
                </a:solidFill>
              </a:rPr>
              <a:t>Tukar monitor lain</a:t>
            </a:r>
            <a:endParaRPr lang="en-MY" dirty="0">
              <a:solidFill>
                <a:schemeClr val="tx2">
                  <a:lumMod val="20000"/>
                  <a:lumOff val="80000"/>
                </a:schemeClr>
              </a:solidFill>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US" smtClean="0">
                <a:solidFill>
                  <a:schemeClr val="bg1"/>
                </a:solidFill>
              </a:rPr>
              <a:t>Mengesan kerosakan (troubleshooting)</a:t>
            </a:r>
            <a:endParaRPr lang="en-MY" smtClean="0">
              <a:solidFill>
                <a:schemeClr val="bg1"/>
              </a:solidFill>
            </a:endParaRPr>
          </a:p>
        </p:txBody>
      </p:sp>
      <p:sp>
        <p:nvSpPr>
          <p:cNvPr id="3" name="Content Placeholder 2"/>
          <p:cNvSpPr>
            <a:spLocks noGrp="1"/>
          </p:cNvSpPr>
          <p:nvPr>
            <p:ph idx="1"/>
          </p:nvPr>
        </p:nvSpPr>
        <p:spPr/>
        <p:txBody>
          <a:bodyPr/>
          <a:lstStyle/>
          <a:p>
            <a:pPr marL="514350" indent="-514350">
              <a:buFont typeface="Arial" charset="0"/>
              <a:buNone/>
              <a:defRPr/>
            </a:pPr>
            <a:r>
              <a:rPr lang="en-US" dirty="0" smtClean="0">
                <a:solidFill>
                  <a:srgbClr val="FFC000"/>
                </a:solidFill>
              </a:rPr>
              <a:t>2. Hard disk (HDD)</a:t>
            </a:r>
          </a:p>
          <a:p>
            <a:pPr marL="514350" indent="-514350">
              <a:buFont typeface="Arial" charset="0"/>
              <a:buNone/>
              <a:defRPr/>
            </a:pPr>
            <a:r>
              <a:rPr lang="en-US" dirty="0" smtClean="0">
                <a:solidFill>
                  <a:srgbClr val="FF0000"/>
                </a:solidFill>
              </a:rPr>
              <a:t>Masalah : Sistem hang / tidak boleh run C:</a:t>
            </a:r>
          </a:p>
          <a:p>
            <a:pPr marL="514350" indent="-514350">
              <a:buFont typeface="Arial" charset="0"/>
              <a:buAutoNum type="alphaLcParenR"/>
              <a:defRPr/>
            </a:pPr>
            <a:r>
              <a:rPr lang="en-US" dirty="0" smtClean="0">
                <a:solidFill>
                  <a:schemeClr val="tx2">
                    <a:lumMod val="20000"/>
                    <a:lumOff val="80000"/>
                  </a:schemeClr>
                </a:solidFill>
              </a:rPr>
              <a:t>Periksa boot sector/virus</a:t>
            </a:r>
          </a:p>
          <a:p>
            <a:pPr marL="514350" indent="-514350">
              <a:buFont typeface="Arial" charset="0"/>
              <a:buAutoNum type="alphaLcParenR"/>
              <a:defRPr/>
            </a:pPr>
            <a:r>
              <a:rPr lang="en-US" dirty="0" smtClean="0">
                <a:solidFill>
                  <a:schemeClr val="tx2">
                    <a:lumMod val="20000"/>
                    <a:lumOff val="80000"/>
                  </a:schemeClr>
                </a:solidFill>
              </a:rPr>
              <a:t>Pastikan hard disk utiliti telah dibuat</a:t>
            </a:r>
          </a:p>
          <a:p>
            <a:pPr marL="514350" indent="-514350">
              <a:buFont typeface="Arial" charset="0"/>
              <a:buAutoNum type="alphaLcParenR"/>
              <a:defRPr/>
            </a:pPr>
            <a:r>
              <a:rPr lang="en-US" dirty="0" smtClean="0">
                <a:solidFill>
                  <a:schemeClr val="tx2">
                    <a:lumMod val="20000"/>
                    <a:lumOff val="80000"/>
                  </a:schemeClr>
                </a:solidFill>
              </a:rPr>
              <a:t>Periksa kabel connection</a:t>
            </a:r>
          </a:p>
          <a:p>
            <a:pPr marL="514350" indent="-514350">
              <a:buFont typeface="Arial" charset="0"/>
              <a:buAutoNum type="alphaLcParenR"/>
              <a:defRPr/>
            </a:pPr>
            <a:r>
              <a:rPr lang="en-US" dirty="0" smtClean="0">
                <a:solidFill>
                  <a:schemeClr val="tx2">
                    <a:lumMod val="20000"/>
                    <a:lumOff val="80000"/>
                  </a:schemeClr>
                </a:solidFill>
              </a:rPr>
              <a:t>Hard disk rosak / tukar</a:t>
            </a:r>
            <a:endParaRPr lang="en-MY" dirty="0">
              <a:solidFill>
                <a:schemeClr val="tx2">
                  <a:lumMod val="20000"/>
                  <a:lumOff val="80000"/>
                </a:schemeClr>
              </a:solidFill>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r>
              <a:rPr lang="en-US" smtClean="0">
                <a:solidFill>
                  <a:schemeClr val="bg1"/>
                </a:solidFill>
              </a:rPr>
              <a:t>Mengesan kerosakan (troubleshooting)</a:t>
            </a:r>
            <a:endParaRPr lang="en-MY" smtClean="0">
              <a:solidFill>
                <a:schemeClr val="bg1"/>
              </a:solidFill>
            </a:endParaRPr>
          </a:p>
        </p:txBody>
      </p:sp>
      <p:sp>
        <p:nvSpPr>
          <p:cNvPr id="3" name="Content Placeholder 2"/>
          <p:cNvSpPr>
            <a:spLocks noGrp="1"/>
          </p:cNvSpPr>
          <p:nvPr>
            <p:ph idx="1"/>
          </p:nvPr>
        </p:nvSpPr>
        <p:spPr/>
        <p:txBody>
          <a:bodyPr/>
          <a:lstStyle/>
          <a:p>
            <a:pPr marL="514350" indent="-514350">
              <a:buFont typeface="Arial" charset="0"/>
              <a:buNone/>
              <a:defRPr/>
            </a:pPr>
            <a:r>
              <a:rPr lang="en-US" dirty="0" smtClean="0">
                <a:solidFill>
                  <a:srgbClr val="FFC000"/>
                </a:solidFill>
              </a:rPr>
              <a:t>3. Keyboard</a:t>
            </a:r>
          </a:p>
          <a:p>
            <a:pPr marL="514350" indent="-514350">
              <a:buFont typeface="Arial" charset="0"/>
              <a:buNone/>
              <a:defRPr/>
            </a:pPr>
            <a:r>
              <a:rPr lang="en-US" dirty="0" smtClean="0">
                <a:solidFill>
                  <a:srgbClr val="FF0000"/>
                </a:solidFill>
              </a:rPr>
              <a:t>Masalah : 	Satu huruf tidak berfungsi / timbul 		banyak</a:t>
            </a:r>
          </a:p>
          <a:p>
            <a:pPr marL="514350" indent="-514350">
              <a:buFont typeface="Arial" charset="0"/>
              <a:buAutoNum type="alphaLcParenR"/>
              <a:defRPr/>
            </a:pPr>
            <a:r>
              <a:rPr lang="en-US" dirty="0" smtClean="0">
                <a:solidFill>
                  <a:schemeClr val="tx2">
                    <a:lumMod val="20000"/>
                    <a:lumOff val="80000"/>
                  </a:schemeClr>
                </a:solidFill>
              </a:rPr>
              <a:t>Cabut dan bersihkan huruf tersebut</a:t>
            </a:r>
          </a:p>
          <a:p>
            <a:pPr marL="514350" indent="-514350">
              <a:buFont typeface="Arial" charset="0"/>
              <a:buAutoNum type="alphaLcParenR"/>
              <a:defRPr/>
            </a:pPr>
            <a:r>
              <a:rPr lang="en-US" dirty="0" smtClean="0">
                <a:solidFill>
                  <a:schemeClr val="tx2">
                    <a:lumMod val="20000"/>
                    <a:lumOff val="80000"/>
                  </a:schemeClr>
                </a:solidFill>
              </a:rPr>
              <a:t>Uji kelancaran butang huruf</a:t>
            </a:r>
          </a:p>
          <a:p>
            <a:pPr marL="514350" indent="-514350">
              <a:buFont typeface="Arial" charset="0"/>
              <a:buAutoNum type="alphaLcParenR"/>
              <a:defRPr/>
            </a:pPr>
            <a:r>
              <a:rPr lang="en-US" dirty="0" smtClean="0">
                <a:solidFill>
                  <a:schemeClr val="tx2">
                    <a:lumMod val="20000"/>
                    <a:lumOff val="80000"/>
                  </a:schemeClr>
                </a:solidFill>
              </a:rPr>
              <a:t>Tukar keyboard</a:t>
            </a:r>
            <a:endParaRPr lang="en-MY" dirty="0">
              <a:solidFill>
                <a:schemeClr val="tx2">
                  <a:lumMod val="20000"/>
                  <a:lumOff val="80000"/>
                </a:schemeClr>
              </a:solidFill>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r>
              <a:rPr lang="en-US" smtClean="0">
                <a:solidFill>
                  <a:schemeClr val="bg1"/>
                </a:solidFill>
              </a:rPr>
              <a:t>Mengesan kerosakan (troubleshooting)</a:t>
            </a:r>
            <a:endParaRPr lang="en-MY" smtClean="0">
              <a:solidFill>
                <a:schemeClr val="bg1"/>
              </a:solidFill>
            </a:endParaRPr>
          </a:p>
        </p:txBody>
      </p:sp>
      <p:sp>
        <p:nvSpPr>
          <p:cNvPr id="3" name="Content Placeholder 2"/>
          <p:cNvSpPr>
            <a:spLocks noGrp="1"/>
          </p:cNvSpPr>
          <p:nvPr>
            <p:ph idx="1"/>
          </p:nvPr>
        </p:nvSpPr>
        <p:spPr/>
        <p:txBody>
          <a:bodyPr/>
          <a:lstStyle/>
          <a:p>
            <a:pPr marL="514350" indent="-514350">
              <a:buFont typeface="Arial" charset="0"/>
              <a:buNone/>
              <a:defRPr/>
            </a:pPr>
            <a:r>
              <a:rPr lang="en-US" dirty="0" smtClean="0">
                <a:solidFill>
                  <a:srgbClr val="FFC000"/>
                </a:solidFill>
              </a:rPr>
              <a:t>3. Keyboard</a:t>
            </a:r>
          </a:p>
          <a:p>
            <a:pPr marL="514350" indent="-514350">
              <a:buFont typeface="Arial" charset="0"/>
              <a:buNone/>
              <a:defRPr/>
            </a:pPr>
            <a:r>
              <a:rPr lang="en-US" dirty="0" smtClean="0">
                <a:solidFill>
                  <a:srgbClr val="FF0000"/>
                </a:solidFill>
              </a:rPr>
              <a:t>Masalah : 	Tidak berfungsi langsung / bila 			“boot” keyboard error</a:t>
            </a:r>
          </a:p>
          <a:p>
            <a:pPr marL="514350" indent="-514350">
              <a:buFont typeface="Arial" charset="0"/>
              <a:buAutoNum type="alphaLcParenR"/>
              <a:defRPr/>
            </a:pPr>
            <a:r>
              <a:rPr lang="en-US" dirty="0" smtClean="0">
                <a:solidFill>
                  <a:schemeClr val="tx2">
                    <a:lumMod val="20000"/>
                    <a:lumOff val="80000"/>
                  </a:schemeClr>
                </a:solidFill>
              </a:rPr>
              <a:t>Periksa suis pada keyboard (sebelah belakang AT-XT)</a:t>
            </a:r>
          </a:p>
          <a:p>
            <a:pPr marL="514350" indent="-514350">
              <a:buFont typeface="Arial" charset="0"/>
              <a:buAutoNum type="alphaLcParenR"/>
              <a:defRPr/>
            </a:pPr>
            <a:r>
              <a:rPr lang="en-US" dirty="0" smtClean="0">
                <a:solidFill>
                  <a:schemeClr val="tx2">
                    <a:lumMod val="20000"/>
                    <a:lumOff val="80000"/>
                  </a:schemeClr>
                </a:solidFill>
              </a:rPr>
              <a:t>Periksa key lock</a:t>
            </a:r>
          </a:p>
          <a:p>
            <a:pPr marL="514350" indent="-514350">
              <a:buFont typeface="Arial" charset="0"/>
              <a:buAutoNum type="alphaLcParenR"/>
              <a:defRPr/>
            </a:pPr>
            <a:r>
              <a:rPr lang="en-US" dirty="0" smtClean="0">
                <a:solidFill>
                  <a:schemeClr val="tx2">
                    <a:lumMod val="20000"/>
                    <a:lumOff val="80000"/>
                  </a:schemeClr>
                </a:solidFill>
              </a:rPr>
              <a:t>Periksa keyboard connector</a:t>
            </a:r>
          </a:p>
          <a:p>
            <a:pPr marL="514350" indent="-514350">
              <a:buFont typeface="Arial" charset="0"/>
              <a:buAutoNum type="alphaLcParenR"/>
              <a:defRPr/>
            </a:pPr>
            <a:r>
              <a:rPr lang="en-US" dirty="0" smtClean="0">
                <a:solidFill>
                  <a:schemeClr val="tx2">
                    <a:lumMod val="20000"/>
                    <a:lumOff val="80000"/>
                  </a:schemeClr>
                </a:solidFill>
              </a:rPr>
              <a:t>Tukar keyboard</a:t>
            </a:r>
            <a:endParaRPr lang="en-MY" dirty="0">
              <a:solidFill>
                <a:schemeClr val="tx2">
                  <a:lumMod val="20000"/>
                  <a:lumOff val="80000"/>
                </a:schemeClr>
              </a:solidFill>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r>
              <a:rPr lang="en-US" smtClean="0">
                <a:solidFill>
                  <a:schemeClr val="bg1"/>
                </a:solidFill>
              </a:rPr>
              <a:t>Mengesan kerosakan (troubleshooting)</a:t>
            </a:r>
            <a:endParaRPr lang="en-MY" smtClean="0">
              <a:solidFill>
                <a:schemeClr val="bg1"/>
              </a:solidFill>
            </a:endParaRPr>
          </a:p>
        </p:txBody>
      </p:sp>
      <p:sp>
        <p:nvSpPr>
          <p:cNvPr id="3" name="Content Placeholder 2"/>
          <p:cNvSpPr>
            <a:spLocks noGrp="1"/>
          </p:cNvSpPr>
          <p:nvPr>
            <p:ph idx="1"/>
          </p:nvPr>
        </p:nvSpPr>
        <p:spPr/>
        <p:txBody>
          <a:bodyPr/>
          <a:lstStyle/>
          <a:p>
            <a:pPr marL="514350" indent="-514350">
              <a:buFont typeface="Arial" charset="0"/>
              <a:buNone/>
              <a:defRPr/>
            </a:pPr>
            <a:r>
              <a:rPr lang="en-US" dirty="0" smtClean="0">
                <a:solidFill>
                  <a:srgbClr val="FFC000"/>
                </a:solidFill>
              </a:rPr>
              <a:t>4. Operating System</a:t>
            </a:r>
          </a:p>
          <a:p>
            <a:pPr marL="514350" indent="-514350">
              <a:buFont typeface="Arial" charset="0"/>
              <a:buNone/>
              <a:defRPr/>
            </a:pPr>
            <a:r>
              <a:rPr lang="en-US" dirty="0" smtClean="0">
                <a:solidFill>
                  <a:srgbClr val="FF0000"/>
                </a:solidFill>
              </a:rPr>
              <a:t>Masalah : 	Sistem slow</a:t>
            </a:r>
          </a:p>
          <a:p>
            <a:pPr marL="514350" indent="-514350">
              <a:buFont typeface="Arial" charset="0"/>
              <a:buAutoNum type="alphaLcParenR"/>
              <a:defRPr/>
            </a:pPr>
            <a:r>
              <a:rPr lang="en-US" dirty="0" smtClean="0">
                <a:solidFill>
                  <a:schemeClr val="tx2">
                    <a:lumMod val="20000"/>
                    <a:lumOff val="80000"/>
                  </a:schemeClr>
                </a:solidFill>
              </a:rPr>
              <a:t>Periksa CPU/motherboard</a:t>
            </a:r>
          </a:p>
          <a:p>
            <a:pPr marL="514350" indent="-514350">
              <a:buFont typeface="Arial" charset="0"/>
              <a:buAutoNum type="alphaLcParenR"/>
              <a:defRPr/>
            </a:pPr>
            <a:r>
              <a:rPr lang="en-US" dirty="0" smtClean="0">
                <a:solidFill>
                  <a:schemeClr val="tx2">
                    <a:lumMod val="20000"/>
                    <a:lumOff val="80000"/>
                  </a:schemeClr>
                </a:solidFill>
              </a:rPr>
              <a:t>Tambah kapasiti RAM</a:t>
            </a:r>
          </a:p>
          <a:p>
            <a:pPr marL="514350" indent="-514350">
              <a:buFont typeface="Arial" charset="0"/>
              <a:buAutoNum type="alphaLcParenR"/>
              <a:defRPr/>
            </a:pPr>
            <a:r>
              <a:rPr lang="en-US" dirty="0" smtClean="0">
                <a:solidFill>
                  <a:schemeClr val="tx2">
                    <a:lumMod val="20000"/>
                    <a:lumOff val="80000"/>
                  </a:schemeClr>
                </a:solidFill>
              </a:rPr>
              <a:t>Periksa virus, buang</a:t>
            </a:r>
          </a:p>
          <a:p>
            <a:pPr marL="514350" indent="-514350">
              <a:buFont typeface="Arial" charset="0"/>
              <a:buAutoNum type="alphaLcParenR"/>
              <a:defRPr/>
            </a:pPr>
            <a:r>
              <a:rPr lang="en-US" dirty="0" smtClean="0">
                <a:solidFill>
                  <a:schemeClr val="tx2">
                    <a:lumMod val="20000"/>
                    <a:lumOff val="80000"/>
                  </a:schemeClr>
                </a:solidFill>
              </a:rPr>
              <a:t>Tutup program yang tidak diperlukan</a:t>
            </a:r>
          </a:p>
          <a:p>
            <a:pPr marL="514350" indent="-514350">
              <a:buFont typeface="Arial" charset="0"/>
              <a:buAutoNum type="alphaLcParenR"/>
              <a:defRPr/>
            </a:pPr>
            <a:r>
              <a:rPr lang="en-US" dirty="0" smtClean="0">
                <a:solidFill>
                  <a:schemeClr val="tx2">
                    <a:lumMod val="20000"/>
                    <a:lumOff val="80000"/>
                  </a:schemeClr>
                </a:solidFill>
              </a:rPr>
              <a:t>Check HDD</a:t>
            </a:r>
            <a:endParaRPr lang="en-MY" dirty="0">
              <a:solidFill>
                <a:schemeClr val="tx2">
                  <a:lumMod val="20000"/>
                  <a:lumOff val="80000"/>
                </a:schemeClr>
              </a:solidFill>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r>
              <a:rPr lang="en-US" smtClean="0">
                <a:solidFill>
                  <a:schemeClr val="bg1"/>
                </a:solidFill>
              </a:rPr>
              <a:t>VIRUS</a:t>
            </a:r>
            <a:endParaRPr lang="en-MY" smtClean="0">
              <a:solidFill>
                <a:schemeClr val="bg1"/>
              </a:solidFill>
            </a:endParaRPr>
          </a:p>
        </p:txBody>
      </p:sp>
      <p:sp>
        <p:nvSpPr>
          <p:cNvPr id="29699" name="Content Placeholder 2"/>
          <p:cNvSpPr>
            <a:spLocks noGrp="1"/>
          </p:cNvSpPr>
          <p:nvPr>
            <p:ph idx="1"/>
          </p:nvPr>
        </p:nvSpPr>
        <p:spPr/>
        <p:txBody>
          <a:bodyPr/>
          <a:lstStyle/>
          <a:p>
            <a:r>
              <a:rPr lang="en-US" smtClean="0">
                <a:solidFill>
                  <a:schemeClr val="bg1"/>
                </a:solidFill>
              </a:rPr>
              <a:t>Program yang menyelit, menulis dan menggantikan program lain untuk merebak tanpa pengetahuan pengguna.</a:t>
            </a:r>
          </a:p>
          <a:p>
            <a:r>
              <a:rPr lang="en-US" smtClean="0">
                <a:solidFill>
                  <a:schemeClr val="bg1"/>
                </a:solidFill>
              </a:rPr>
              <a:t>Membiak</a:t>
            </a:r>
            <a:endParaRPr lang="en-MY" smtClean="0">
              <a:solidFill>
                <a:schemeClr val="bg1"/>
              </a:solidFill>
            </a:endParaRPr>
          </a:p>
        </p:txBody>
      </p:sp>
      <p:pic>
        <p:nvPicPr>
          <p:cNvPr id="29700" name="Picture 4" descr="F:\gambar\comic_webguard_en1.jpg"/>
          <p:cNvPicPr>
            <a:picLocks noChangeAspect="1" noChangeArrowheads="1"/>
          </p:cNvPicPr>
          <p:nvPr/>
        </p:nvPicPr>
        <p:blipFill>
          <a:blip r:embed="rId2" cstate="print"/>
          <a:srcRect/>
          <a:stretch>
            <a:fillRect/>
          </a:stretch>
        </p:blipFill>
        <p:spPr bwMode="auto">
          <a:xfrm>
            <a:off x="1219200" y="3810000"/>
            <a:ext cx="3659188" cy="2743200"/>
          </a:xfrm>
          <a:prstGeom prst="rect">
            <a:avLst/>
          </a:prstGeom>
          <a:noFill/>
          <a:ln w="9525">
            <a:noFill/>
            <a:miter lim="800000"/>
            <a:headEnd/>
            <a:tailEnd/>
          </a:ln>
        </p:spPr>
      </p:pic>
      <p:pic>
        <p:nvPicPr>
          <p:cNvPr id="29701" name="Picture 5" descr="F:\gambar\virus150.jpg"/>
          <p:cNvPicPr>
            <a:picLocks noChangeAspect="1" noChangeArrowheads="1"/>
          </p:cNvPicPr>
          <p:nvPr/>
        </p:nvPicPr>
        <p:blipFill>
          <a:blip r:embed="rId3" cstate="print"/>
          <a:srcRect/>
          <a:stretch>
            <a:fillRect/>
          </a:stretch>
        </p:blipFill>
        <p:spPr bwMode="auto">
          <a:xfrm>
            <a:off x="5105400" y="3733800"/>
            <a:ext cx="2819400" cy="2819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r>
              <a:rPr lang="en-US" smtClean="0">
                <a:solidFill>
                  <a:schemeClr val="bg1"/>
                </a:solidFill>
              </a:rPr>
              <a:t>Jenis-jenis virus</a:t>
            </a:r>
            <a:endParaRPr lang="en-MY" smtClean="0">
              <a:solidFill>
                <a:schemeClr val="bg1"/>
              </a:solidFill>
            </a:endParaRPr>
          </a:p>
        </p:txBody>
      </p:sp>
      <p:sp>
        <p:nvSpPr>
          <p:cNvPr id="30723" name="Content Placeholder 2"/>
          <p:cNvSpPr>
            <a:spLocks noGrp="1"/>
          </p:cNvSpPr>
          <p:nvPr>
            <p:ph idx="1"/>
          </p:nvPr>
        </p:nvSpPr>
        <p:spPr/>
        <p:txBody>
          <a:bodyPr/>
          <a:lstStyle/>
          <a:p>
            <a:r>
              <a:rPr lang="en-US" smtClean="0">
                <a:solidFill>
                  <a:srgbClr val="FF0000"/>
                </a:solidFill>
              </a:rPr>
              <a:t>Virus Sektor Boot </a:t>
            </a:r>
            <a:r>
              <a:rPr lang="en-US" smtClean="0">
                <a:solidFill>
                  <a:schemeClr val="bg1"/>
                </a:solidFill>
              </a:rPr>
              <a:t>– ‘memory resident’, setiap kali komputer menulis/membaca pada drive/storan, storan tersebut akan dijangkiti </a:t>
            </a:r>
            <a:endParaRPr lang="en-MY" smtClean="0">
              <a:solidFill>
                <a:schemeClr val="bg1"/>
              </a:solidFill>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Content Placeholder 2"/>
          <p:cNvSpPr>
            <a:spLocks noGrp="1"/>
          </p:cNvSpPr>
          <p:nvPr>
            <p:ph idx="1"/>
          </p:nvPr>
        </p:nvSpPr>
        <p:spPr/>
        <p:txBody>
          <a:bodyPr/>
          <a:lstStyle/>
          <a:p>
            <a:r>
              <a:rPr lang="en-US" smtClean="0">
                <a:solidFill>
                  <a:schemeClr val="bg1"/>
                </a:solidFill>
              </a:rPr>
              <a:t>Virus Makro – Menjangkiti fail data</a:t>
            </a:r>
            <a:endParaRPr lang="en-MY" smtClean="0">
              <a:solidFill>
                <a:schemeClr val="bg1"/>
              </a:solidFill>
            </a:endParaRPr>
          </a:p>
        </p:txBody>
      </p:sp>
      <p:sp>
        <p:nvSpPr>
          <p:cNvPr id="31747" name="Title 1"/>
          <p:cNvSpPr>
            <a:spLocks noGrp="1"/>
          </p:cNvSpPr>
          <p:nvPr>
            <p:ph type="title"/>
          </p:nvPr>
        </p:nvSpPr>
        <p:spPr/>
        <p:txBody>
          <a:bodyPr/>
          <a:lstStyle/>
          <a:p>
            <a:r>
              <a:rPr lang="en-US" smtClean="0">
                <a:solidFill>
                  <a:schemeClr val="bg1"/>
                </a:solidFill>
              </a:rPr>
              <a:t>Jenis-jenis virus</a:t>
            </a:r>
            <a:endParaRPr lang="en-MY" smtClean="0">
              <a:solidFill>
                <a:schemeClr val="bg1"/>
              </a:solidFill>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Content Placeholder 2"/>
          <p:cNvSpPr>
            <a:spLocks noGrp="1"/>
          </p:cNvSpPr>
          <p:nvPr>
            <p:ph idx="1"/>
          </p:nvPr>
        </p:nvSpPr>
        <p:spPr/>
        <p:txBody>
          <a:bodyPr/>
          <a:lstStyle/>
          <a:p>
            <a:r>
              <a:rPr lang="en-US" smtClean="0">
                <a:solidFill>
                  <a:schemeClr val="bg1"/>
                </a:solidFill>
              </a:rPr>
              <a:t>Virus Fail TSR (Terminate and Stay Resident) – Menjangkiti ‘memory resident’, com dan exe</a:t>
            </a:r>
            <a:endParaRPr lang="en-MY" smtClean="0">
              <a:solidFill>
                <a:schemeClr val="bg1"/>
              </a:solidFill>
            </a:endParaRPr>
          </a:p>
        </p:txBody>
      </p:sp>
      <p:sp>
        <p:nvSpPr>
          <p:cNvPr id="32771" name="Title 1"/>
          <p:cNvSpPr>
            <a:spLocks noGrp="1"/>
          </p:cNvSpPr>
          <p:nvPr>
            <p:ph type="title"/>
          </p:nvPr>
        </p:nvSpPr>
        <p:spPr/>
        <p:txBody>
          <a:bodyPr/>
          <a:lstStyle/>
          <a:p>
            <a:r>
              <a:rPr lang="en-US" smtClean="0">
                <a:solidFill>
                  <a:schemeClr val="bg1"/>
                </a:solidFill>
              </a:rPr>
              <a:t>Jenis-jenis virus</a:t>
            </a:r>
            <a:endParaRPr lang="en-MY" smtClean="0">
              <a:solidFill>
                <a:schemeClr val="bg1"/>
              </a:solidFill>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Content Placeholder 2"/>
          <p:cNvSpPr>
            <a:spLocks noGrp="1"/>
          </p:cNvSpPr>
          <p:nvPr>
            <p:ph idx="1"/>
          </p:nvPr>
        </p:nvSpPr>
        <p:spPr/>
        <p:txBody>
          <a:bodyPr/>
          <a:lstStyle/>
          <a:p>
            <a:r>
              <a:rPr lang="en-US" smtClean="0">
                <a:solidFill>
                  <a:schemeClr val="bg1"/>
                </a:solidFill>
              </a:rPr>
              <a:t>Virus Companion – merebak melalui fail yang dilarikan</a:t>
            </a:r>
            <a:endParaRPr lang="en-MY" smtClean="0">
              <a:solidFill>
                <a:schemeClr val="bg1"/>
              </a:solidFill>
            </a:endParaRPr>
          </a:p>
        </p:txBody>
      </p:sp>
      <p:sp>
        <p:nvSpPr>
          <p:cNvPr id="33795" name="Title 1"/>
          <p:cNvSpPr>
            <a:spLocks noGrp="1"/>
          </p:cNvSpPr>
          <p:nvPr>
            <p:ph type="title"/>
          </p:nvPr>
        </p:nvSpPr>
        <p:spPr/>
        <p:txBody>
          <a:bodyPr/>
          <a:lstStyle/>
          <a:p>
            <a:r>
              <a:rPr lang="en-US" smtClean="0">
                <a:solidFill>
                  <a:schemeClr val="bg1"/>
                </a:solidFill>
              </a:rPr>
              <a:t>Jenis-jenis virus</a:t>
            </a:r>
            <a:endParaRPr lang="en-MY" smtClean="0">
              <a:solidFill>
                <a:schemeClr val="bg1"/>
              </a:solidFill>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ontent Placeholder 2"/>
          <p:cNvSpPr>
            <a:spLocks noGrp="1"/>
          </p:cNvSpPr>
          <p:nvPr>
            <p:ph idx="1"/>
          </p:nvPr>
        </p:nvSpPr>
        <p:spPr/>
        <p:txBody>
          <a:bodyPr/>
          <a:lstStyle/>
          <a:p>
            <a:r>
              <a:rPr lang="en-US" smtClean="0">
                <a:solidFill>
                  <a:schemeClr val="bg1"/>
                </a:solidFill>
              </a:rPr>
              <a:t>Virus Overwriting – menulis dirinya ke atas fail yang dijangkiti menyebabkan program tersebut tidak dapat dijalankan lagi.</a:t>
            </a:r>
            <a:endParaRPr lang="en-MY" smtClean="0">
              <a:solidFill>
                <a:schemeClr val="bg1"/>
              </a:solidFill>
            </a:endParaRPr>
          </a:p>
        </p:txBody>
      </p:sp>
      <p:sp>
        <p:nvSpPr>
          <p:cNvPr id="34819" name="Title 1"/>
          <p:cNvSpPr>
            <a:spLocks noGrp="1"/>
          </p:cNvSpPr>
          <p:nvPr>
            <p:ph type="title"/>
          </p:nvPr>
        </p:nvSpPr>
        <p:spPr/>
        <p:txBody>
          <a:bodyPr/>
          <a:lstStyle/>
          <a:p>
            <a:r>
              <a:rPr lang="en-US" smtClean="0">
                <a:solidFill>
                  <a:schemeClr val="bg1"/>
                </a:solidFill>
              </a:rPr>
              <a:t>Jenis-jenis virus</a:t>
            </a:r>
            <a:endParaRPr lang="en-MY" smtClean="0">
              <a:solidFill>
                <a:schemeClr val="bg1"/>
              </a:solidFill>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r>
              <a:rPr lang="en-US" smtClean="0">
                <a:solidFill>
                  <a:schemeClr val="bg1"/>
                </a:solidFill>
              </a:rPr>
              <a:t>Bagaimana Merebak?</a:t>
            </a:r>
            <a:endParaRPr lang="en-MY" smtClean="0">
              <a:solidFill>
                <a:schemeClr val="bg1"/>
              </a:solidFill>
            </a:endParaRPr>
          </a:p>
        </p:txBody>
      </p:sp>
      <p:sp>
        <p:nvSpPr>
          <p:cNvPr id="35843" name="Content Placeholder 2"/>
          <p:cNvSpPr>
            <a:spLocks noGrp="1"/>
          </p:cNvSpPr>
          <p:nvPr>
            <p:ph idx="1"/>
          </p:nvPr>
        </p:nvSpPr>
        <p:spPr/>
        <p:txBody>
          <a:bodyPr/>
          <a:lstStyle/>
          <a:p>
            <a:r>
              <a:rPr lang="en-US" smtClean="0">
                <a:solidFill>
                  <a:schemeClr val="bg1"/>
                </a:solidFill>
              </a:rPr>
              <a:t>Perisian baru</a:t>
            </a:r>
          </a:p>
          <a:p>
            <a:r>
              <a:rPr lang="en-US" smtClean="0">
                <a:solidFill>
                  <a:schemeClr val="bg1"/>
                </a:solidFill>
              </a:rPr>
              <a:t>Storan (perkongsian)</a:t>
            </a:r>
          </a:p>
          <a:p>
            <a:r>
              <a:rPr lang="en-US" smtClean="0">
                <a:solidFill>
                  <a:schemeClr val="bg1"/>
                </a:solidFill>
              </a:rPr>
              <a:t>Internet (attach e-mel), IRC (hotspot virus)</a:t>
            </a:r>
          </a:p>
          <a:p>
            <a:r>
              <a:rPr lang="en-US" smtClean="0">
                <a:solidFill>
                  <a:schemeClr val="bg1"/>
                </a:solidFill>
              </a:rPr>
              <a:t>Rangkaian – perkongsian fail</a:t>
            </a:r>
            <a:endParaRPr lang="en-MY" smtClean="0">
              <a:solidFill>
                <a:schemeClr val="bg1"/>
              </a:solidFill>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r>
              <a:rPr lang="en-US" smtClean="0">
                <a:solidFill>
                  <a:schemeClr val="bg1"/>
                </a:solidFill>
              </a:rPr>
              <a:t>Bagaimana Merebak?</a:t>
            </a:r>
            <a:endParaRPr lang="en-MY" smtClean="0"/>
          </a:p>
        </p:txBody>
      </p:sp>
      <p:pic>
        <p:nvPicPr>
          <p:cNvPr id="36867" name="Picture 4" descr="F:\gambar\computer_virus.gif"/>
          <p:cNvPicPr>
            <a:picLocks noChangeAspect="1" noChangeArrowheads="1"/>
          </p:cNvPicPr>
          <p:nvPr/>
        </p:nvPicPr>
        <p:blipFill>
          <a:blip r:embed="rId2" cstate="print"/>
          <a:srcRect/>
          <a:stretch>
            <a:fillRect/>
          </a:stretch>
        </p:blipFill>
        <p:spPr bwMode="auto">
          <a:xfrm>
            <a:off x="2362200" y="1752600"/>
            <a:ext cx="4724400" cy="46434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r>
              <a:rPr lang="en-US" smtClean="0">
                <a:solidFill>
                  <a:schemeClr val="bg1"/>
                </a:solidFill>
              </a:rPr>
              <a:t>Pencegahan</a:t>
            </a:r>
            <a:endParaRPr lang="en-MY" smtClean="0">
              <a:solidFill>
                <a:schemeClr val="bg1"/>
              </a:solidFill>
            </a:endParaRPr>
          </a:p>
        </p:txBody>
      </p:sp>
      <p:sp>
        <p:nvSpPr>
          <p:cNvPr id="37891" name="Content Placeholder 2"/>
          <p:cNvSpPr>
            <a:spLocks noGrp="1"/>
          </p:cNvSpPr>
          <p:nvPr>
            <p:ph idx="1"/>
          </p:nvPr>
        </p:nvSpPr>
        <p:spPr/>
        <p:txBody>
          <a:bodyPr/>
          <a:lstStyle/>
          <a:p>
            <a:r>
              <a:rPr lang="en-US" smtClean="0">
                <a:solidFill>
                  <a:schemeClr val="bg1"/>
                </a:solidFill>
              </a:rPr>
              <a:t>Perisian antivirus</a:t>
            </a:r>
          </a:p>
          <a:p>
            <a:r>
              <a:rPr lang="en-US" smtClean="0">
                <a:solidFill>
                  <a:schemeClr val="bg1"/>
                </a:solidFill>
              </a:rPr>
              <a:t>Scan storan sebelum digunakan</a:t>
            </a:r>
          </a:p>
          <a:p>
            <a:r>
              <a:rPr lang="en-US" smtClean="0">
                <a:solidFill>
                  <a:schemeClr val="bg1"/>
                </a:solidFill>
              </a:rPr>
              <a:t>Status ‘boleh-padam’ ke ‘read-only’</a:t>
            </a:r>
          </a:p>
          <a:p>
            <a:r>
              <a:rPr lang="en-US" smtClean="0">
                <a:solidFill>
                  <a:schemeClr val="bg1"/>
                </a:solidFill>
              </a:rPr>
              <a:t>Muat turun perisian hanya dari sumber yg boleh dipercayai</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r>
              <a:rPr lang="en-US" smtClean="0">
                <a:solidFill>
                  <a:schemeClr val="bg1"/>
                </a:solidFill>
              </a:rPr>
              <a:t>Pencegahan</a:t>
            </a:r>
            <a:endParaRPr lang="en-MY" smtClean="0"/>
          </a:p>
        </p:txBody>
      </p:sp>
      <p:sp>
        <p:nvSpPr>
          <p:cNvPr id="38915" name="Content Placeholder 2"/>
          <p:cNvSpPr>
            <a:spLocks noGrp="1"/>
          </p:cNvSpPr>
          <p:nvPr>
            <p:ph idx="1"/>
          </p:nvPr>
        </p:nvSpPr>
        <p:spPr/>
        <p:txBody>
          <a:bodyPr/>
          <a:lstStyle/>
          <a:p>
            <a:r>
              <a:rPr lang="en-US" smtClean="0">
                <a:solidFill>
                  <a:schemeClr val="bg1"/>
                </a:solidFill>
              </a:rPr>
              <a:t>Berhati2 dgn perisian yg ditawarkan dalam BBS dan Internet</a:t>
            </a:r>
          </a:p>
          <a:p>
            <a:r>
              <a:rPr lang="en-US" smtClean="0">
                <a:solidFill>
                  <a:schemeClr val="bg1"/>
                </a:solidFill>
              </a:rPr>
              <a:t>Elakkan perisian cetak rompak</a:t>
            </a:r>
          </a:p>
          <a:p>
            <a:r>
              <a:rPr lang="en-US" smtClean="0">
                <a:solidFill>
                  <a:schemeClr val="bg1"/>
                </a:solidFill>
              </a:rPr>
              <a:t>Implementasi polisi keselamatan organisasi</a:t>
            </a:r>
          </a:p>
          <a:p>
            <a:r>
              <a:rPr lang="en-US" smtClean="0">
                <a:solidFill>
                  <a:schemeClr val="bg1"/>
                </a:solidFill>
              </a:rPr>
              <a:t>Backup data</a:t>
            </a:r>
            <a:endParaRPr lang="en-MY" smtClean="0">
              <a:solidFill>
                <a:schemeClr val="bg1"/>
              </a:solidFill>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Perisian Utiliti&amp;quot;&quot;/&gt;&lt;property id=&quot;20307&quot; value=&quot;259&quot;/&gt;&lt;/object&gt;&lt;object type=&quot;3&quot; unique_id=&quot;10005&quot;&gt;&lt;property id=&quot;20148&quot; value=&quot;5&quot;/&gt;&lt;property id=&quot;20300&quot; value=&quot;Slide 2 - &amp;quot;Komponen Komputer&amp;quot;&quot;/&gt;&lt;property id=&quot;20307&quot; value=&quot;260&quot;/&gt;&lt;/object&gt;&lt;object type=&quot;3&quot; unique_id=&quot;10006&quot;&gt;&lt;property id=&quot;20148&quot; value=&quot;5&quot;/&gt;&lt;property id=&quot;20300&quot; value=&quot;Slide 8 - &amp;quot;Komputer secara teknikal ….&amp;quot;&quot;/&gt;&lt;property id=&quot;20307&quot; value=&quot;289&quot;/&gt;&lt;/object&gt;&lt;object type=&quot;3&quot; unique_id=&quot;10007&quot;&gt;&lt;property id=&quot;20148&quot; value=&quot;5&quot;/&gt;&lt;property id=&quot;20300&quot; value=&quot;Slide 9 - &amp;quot;Komputer secara teknikal ….&amp;quot;&quot;/&gt;&lt;property id=&quot;20307&quot; value=&quot;290&quot;/&gt;&lt;/object&gt;&lt;object type=&quot;3&quot; unique_id=&quot;10008&quot;&gt;&lt;property id=&quot;20148&quot; value=&quot;5&quot;/&gt;&lt;property id=&quot;20300&quot; value=&quot;Slide 10 - &amp;quot;Analogi Perkakasan &amp;amp; Perisian&amp;quot;&quot;/&gt;&lt;property id=&quot;20307&quot; value=&quot;287&quot;/&gt;&lt;/object&gt;&lt;object type=&quot;3&quot; unique_id=&quot;10009&quot;&gt;&lt;property id=&quot;20148&quot; value=&quot;5&quot;/&gt;&lt;property id=&quot;20300&quot; value=&quot;Slide 11 - &amp;quot;Analogi Perkakasan &amp;amp; Perisian&amp;quot;&quot;/&gt;&lt;property id=&quot;20307&quot; value=&quot;291&quot;/&gt;&lt;/object&gt;&lt;object type=&quot;3&quot; unique_id=&quot;10010&quot;&gt;&lt;property id=&quot;20148&quot; value=&quot;5&quot;/&gt;&lt;property id=&quot;20300&quot; value=&quot;Slide 12 - &amp;quot;Analogi Perkakasan &amp;amp; Perisian&amp;quot;&quot;/&gt;&lt;property id=&quot;20307&quot; value=&quot;288&quot;/&gt;&lt;/object&gt;&lt;object type=&quot;3&quot; unique_id=&quot;10011&quot;&gt;&lt;property id=&quot;20148&quot; value=&quot;5&quot;/&gt;&lt;property id=&quot;20300&quot; value=&quot;Slide 13 - &amp;quot;PENYENGGARAAN PERKAKASAN&amp;quot;&quot;/&gt;&lt;property id=&quot;20307&quot; value=&quot;261&quot;/&gt;&lt;/object&gt;&lt;object type=&quot;3&quot; unique_id=&quot;10012&quot;&gt;&lt;property id=&quot;20148&quot; value=&quot;5&quot;/&gt;&lt;property id=&quot;20300&quot; value=&quot;Slide 14 - &amp;quot;Motherboard&amp;quot;&quot;/&gt;&lt;property id=&quot;20307&quot; value=&quot;292&quot;/&gt;&lt;/object&gt;&lt;object type=&quot;3&quot; unique_id=&quot;10013&quot;&gt;&lt;property id=&quot;20148&quot; value=&quot;5&quot;/&gt;&lt;property id=&quot;20300&quot; value=&quot;Slide 15 - &amp;quot;Perkakasan&amp;quot;&quot;/&gt;&lt;property id=&quot;20307&quot; value=&quot;295&quot;/&gt;&lt;/object&gt;&lt;object type=&quot;3&quot; unique_id=&quot;10014&quot;&gt;&lt;property id=&quot;20148&quot; value=&quot;5&quot;/&gt;&lt;property id=&quot;20300&quot; value=&quot;Slide 16 - &amp;quot;Teknik Penjagaan Komputer&amp;quot;&quot;/&gt;&lt;property id=&quot;20307&quot; value=&quot;262&quot;/&gt;&lt;/object&gt;&lt;object type=&quot;3&quot; unique_id=&quot;10015&quot;&gt;&lt;property id=&quot;20148&quot; value=&quot;5&quot;/&gt;&lt;property id=&quot;20300&quot; value=&quot;Slide 17 - &amp;quot;Teknik Penjagaan Komputer&amp;quot;&quot;/&gt;&lt;property id=&quot;20307&quot; value=&quot;263&quot;/&gt;&lt;/object&gt;&lt;object type=&quot;3&quot; unique_id=&quot;10016&quot;&gt;&lt;property id=&quot;20148&quot; value=&quot;5&quot;/&gt;&lt;property id=&quot;20300&quot; value=&quot;Slide 18 - &amp;quot;Teknik Penjagaan Komputer&amp;quot;&quot;/&gt;&lt;property id=&quot;20307&quot; value=&quot;265&quot;/&gt;&lt;/object&gt;&lt;object type=&quot;3&quot; unique_id=&quot;10017&quot;&gt;&lt;property id=&quot;20148&quot; value=&quot;5&quot;/&gt;&lt;property id=&quot;20300&quot; value=&quot;Slide 19 - &amp;quot;Cara Membersihkan Perkakasan&amp;quot;&quot;/&gt;&lt;property id=&quot;20307&quot; value=&quot;264&quot;/&gt;&lt;/object&gt;&lt;object type=&quot;3&quot; unique_id=&quot;10018&quot;&gt;&lt;property id=&quot;20148&quot; value=&quot;5&quot;/&gt;&lt;property id=&quot;20300&quot; value=&quot;Slide 20 - &amp;quot;Cara Membersihkan Perkakasan&amp;quot;&quot;/&gt;&lt;property id=&quot;20307&quot; value=&quot;293&quot;/&gt;&lt;/object&gt;&lt;object type=&quot;3&quot; unique_id=&quot;10019&quot;&gt;&lt;property id=&quot;20148&quot; value=&quot;5&quot;/&gt;&lt;property id=&quot;20300&quot; value=&quot;Slide 21 - &amp;quot;Cara Membersihkan Perkakasan&amp;quot;&quot;/&gt;&lt;property id=&quot;20307&quot; value=&quot;286&quot;/&gt;&lt;/object&gt;&lt;object type=&quot;3&quot; unique_id=&quot;10020&quot;&gt;&lt;property id=&quot;20148&quot; value=&quot;5&quot;/&gt;&lt;property id=&quot;20300&quot; value=&quot;Slide 22 - &amp;quot;Basic Handling Tips&amp;quot;&quot;/&gt;&lt;property id=&quot;20307&quot; value=&quot;297&quot;/&gt;&lt;/object&gt;&lt;object type=&quot;3&quot; unique_id=&quot;10021&quot;&gt;&lt;property id=&quot;20148&quot; value=&quot;5&quot;/&gt;&lt;property id=&quot;20300&quot; value=&quot;Slide 23 - &amp;quot;Basic Handling Tips&amp;quot;&quot;/&gt;&lt;property id=&quot;20307&quot; value=&quot;298&quot;/&gt;&lt;/object&gt;&lt;object type=&quot;3&quot; unique_id=&quot;10022&quot;&gt;&lt;property id=&quot;20148&quot; value=&quot;5&quot;/&gt;&lt;property id=&quot;20300&quot; value=&quot;Slide 24 - &amp;quot;Basic Handling Tips&amp;quot;&quot;/&gt;&lt;property id=&quot;20307&quot; value=&quot;299&quot;/&gt;&lt;/object&gt;&lt;object type=&quot;3&quot; unique_id=&quot;10023&quot;&gt;&lt;property id=&quot;20148&quot; value=&quot;5&quot;/&gt;&lt;property id=&quot;20300&quot; value=&quot;Slide 25 - &amp;quot;Follow these guidelines to maintain the condition and performance of your computer.&amp;quot;&quot;/&gt;&lt;property id=&quot;20307&quot; value=&quot;300&quot;/&gt;&lt;/object&gt;&lt;object type=&quot;3&quot; unique_id=&quot;10024&quot;&gt;&lt;property id=&quot;20148&quot; value=&quot;5&quot;/&gt;&lt;property id=&quot;20300&quot; value=&quot;Slide 26 - &amp;quot;Perisian&amp;quot;&quot;/&gt;&lt;property id=&quot;20307&quot; value=&quot;296&quot;/&gt;&lt;/object&gt;&lt;object type=&quot;3&quot; unique_id=&quot;10025&quot;&gt;&lt;property id=&quot;20148&quot; value=&quot;5&quot;/&gt;&lt;property id=&quot;20300&quot; value=&quot;Slide 27 - &amp;quot;PERISIAN&amp;quot;&quot;/&gt;&lt;property id=&quot;20307&quot; value=&quot;266&quot;/&gt;&lt;/object&gt;&lt;object type=&quot;3&quot; unique_id=&quot;10026&quot;&gt;&lt;property id=&quot;20148&quot; value=&quot;5&quot;/&gt;&lt;property id=&quot;20300&quot; value=&quot;Slide 28 - &amp;quot;Disk Cleanup &amp;quot;&quot;/&gt;&lt;property id=&quot;20307&quot; value=&quot;267&quot;/&gt;&lt;/object&gt;&lt;object type=&quot;3&quot; unique_id=&quot;10027&quot;&gt;&lt;property id=&quot;20148&quot; value=&quot;5&quot;/&gt;&lt;property id=&quot;20300&quot; value=&quot;Slide 29 - &amp;quot;Error Cheking &amp;quot;&quot;/&gt;&lt;property id=&quot;20307&quot; value=&quot;268&quot;/&gt;&lt;/object&gt;&lt;object type=&quot;3&quot; unique_id=&quot;10028&quot;&gt;&lt;property id=&quot;20148&quot; value=&quot;5&quot;/&gt;&lt;property id=&quot;20300&quot; value=&quot;Slide 30 - &amp;quot;Defragmentation&amp;quot;&quot;/&gt;&lt;property id=&quot;20307&quot; value=&quot;269&quot;/&gt;&lt;/object&gt;&lt;object type=&quot;3&quot; unique_id=&quot;10029&quot;&gt;&lt;property id=&quot;20148&quot; value=&quot;5&quot;/&gt;&lt;property id=&quot;20300&quot; value=&quot;Slide 31 - &amp;quot;Salinan (Backup)&amp;quot;&quot;/&gt;&lt;property id=&quot;20307&quot; value=&quot;270&quot;/&gt;&lt;/object&gt;&lt;object type=&quot;3&quot; unique_id=&quot;10030&quot;&gt;&lt;property id=&quot;20148&quot; value=&quot;5&quot;/&gt;&lt;property id=&quot;20300&quot; value=&quot;Slide 33 - &amp;quot;Mengesan kerosakan (troubleshooting)&amp;quot;&quot;/&gt;&lt;property id=&quot;20307&quot; value=&quot;271&quot;/&gt;&lt;/object&gt;&lt;object type=&quot;3&quot; unique_id=&quot;10031&quot;&gt;&lt;property id=&quot;20148&quot; value=&quot;5&quot;/&gt;&lt;property id=&quot;20300&quot; value=&quot;Slide 34 - &amp;quot;Mengesan kerosakan (troubleshooting)&amp;quot;&quot;/&gt;&lt;property id=&quot;20307&quot; value=&quot;273&quot;/&gt;&lt;/object&gt;&lt;object type=&quot;3&quot; unique_id=&quot;10032&quot;&gt;&lt;property id=&quot;20148&quot; value=&quot;5&quot;/&gt;&lt;property id=&quot;20300&quot; value=&quot;Slide 35 - &amp;quot;Mengesan kerosakan (troubleshooting)&amp;quot;&quot;/&gt;&lt;property id=&quot;20307&quot; value=&quot;272&quot;/&gt;&lt;/object&gt;&lt;object type=&quot;3&quot; unique_id=&quot;10033&quot;&gt;&lt;property id=&quot;20148&quot; value=&quot;5&quot;/&gt;&lt;property id=&quot;20300&quot; value=&quot;Slide 36 - &amp;quot;Mengesan kerosakan (troubleshooting)&amp;quot;&quot;/&gt;&lt;property id=&quot;20307&quot; value=&quot;274&quot;/&gt;&lt;/object&gt;&lt;object type=&quot;3&quot; unique_id=&quot;10034&quot;&gt;&lt;property id=&quot;20148&quot; value=&quot;5&quot;/&gt;&lt;property id=&quot;20300&quot; value=&quot;Slide 37 - &amp;quot;Mengesan kerosakan (troubleshooting)&amp;quot;&quot;/&gt;&lt;property id=&quot;20307&quot; value=&quot;276&quot;/&gt;&lt;/object&gt;&lt;object type=&quot;3&quot; unique_id=&quot;10035&quot;&gt;&lt;property id=&quot;20148&quot; value=&quot;5&quot;/&gt;&lt;property id=&quot;20300&quot; value=&quot;Slide 38 - &amp;quot;Mengesan kerosakan (troubleshooting)&amp;quot;&quot;/&gt;&lt;property id=&quot;20307&quot; value=&quot;275&quot;/&gt;&lt;/object&gt;&lt;object type=&quot;3&quot; unique_id=&quot;10036&quot;&gt;&lt;property id=&quot;20148&quot; value=&quot;5&quot;/&gt;&lt;property id=&quot;20300&quot; value=&quot;Slide 39 - &amp;quot;VIRUS&amp;quot;&quot;/&gt;&lt;property id=&quot;20307&quot; value=&quot;277&quot;/&gt;&lt;/object&gt;&lt;object type=&quot;3&quot; unique_id=&quot;10037&quot;&gt;&lt;property id=&quot;20148&quot; value=&quot;5&quot;/&gt;&lt;property id=&quot;20300&quot; value=&quot;Slide 40 - &amp;quot;Jenis-jenis virus&amp;quot;&quot;/&gt;&lt;property id=&quot;20307&quot; value=&quot;278&quot;/&gt;&lt;/object&gt;&lt;object type=&quot;3&quot; unique_id=&quot;10038&quot;&gt;&lt;property id=&quot;20148&quot; value=&quot;5&quot;/&gt;&lt;property id=&quot;20300&quot; value=&quot;Slide 41 - &amp;quot;Jenis-jenis virus&amp;quot;&quot;/&gt;&lt;property id=&quot;20307&quot; value=&quot;279&quot;/&gt;&lt;/object&gt;&lt;object type=&quot;3&quot; unique_id=&quot;10039&quot;&gt;&lt;property id=&quot;20148&quot; value=&quot;5&quot;/&gt;&lt;property id=&quot;20300&quot; value=&quot;Slide 42 - &amp;quot;Jenis-jenis virus&amp;quot;&quot;/&gt;&lt;property id=&quot;20307&quot; value=&quot;281&quot;/&gt;&lt;/object&gt;&lt;object type=&quot;3&quot; unique_id=&quot;10040&quot;&gt;&lt;property id=&quot;20148&quot; value=&quot;5&quot;/&gt;&lt;property id=&quot;20300&quot; value=&quot;Slide 43 - &amp;quot;Jenis-jenis virus&amp;quot;&quot;/&gt;&lt;property id=&quot;20307&quot; value=&quot;282&quot;/&gt;&lt;/object&gt;&lt;object type=&quot;3&quot; unique_id=&quot;10041&quot;&gt;&lt;property id=&quot;20148&quot; value=&quot;5&quot;/&gt;&lt;property id=&quot;20300&quot; value=&quot;Slide 44 - &amp;quot;Jenis-jenis virus&amp;quot;&quot;/&gt;&lt;property id=&quot;20307&quot; value=&quot;283&quot;/&gt;&lt;/object&gt;&lt;object type=&quot;3&quot; unique_id=&quot;10042&quot;&gt;&lt;property id=&quot;20148&quot; value=&quot;5&quot;/&gt;&lt;property id=&quot;20300&quot; value=&quot;Slide 45 - &amp;quot;Bagaimana Merebak?&amp;quot;&quot;/&gt;&lt;property id=&quot;20307&quot; value=&quot;280&quot;/&gt;&lt;/object&gt;&lt;object type=&quot;3&quot; unique_id=&quot;10043&quot;&gt;&lt;property id=&quot;20148&quot; value=&quot;5&quot;/&gt;&lt;property id=&quot;20300&quot; value=&quot;Slide 46 - &amp;quot;Bagaimana Merebak?&amp;quot;&quot;/&gt;&lt;property id=&quot;20307&quot; value=&quot;294&quot;/&gt;&lt;/object&gt;&lt;object type=&quot;3&quot; unique_id=&quot;10044&quot;&gt;&lt;property id=&quot;20148&quot; value=&quot;5&quot;/&gt;&lt;property id=&quot;20300&quot; value=&quot;Slide 47 - &amp;quot;Pencegahan&amp;quot;&quot;/&gt;&lt;property id=&quot;20307&quot; value=&quot;284&quot;/&gt;&lt;/object&gt;&lt;object type=&quot;3&quot; unique_id=&quot;10045&quot;&gt;&lt;property id=&quot;20148&quot; value=&quot;5&quot;/&gt;&lt;property id=&quot;20300&quot; value=&quot;Slide 48 - &amp;quot;Pencegahan&amp;quot;&quot;/&gt;&lt;property id=&quot;20307&quot; value=&quot;285&quot;/&gt;&lt;/object&gt;&lt;object type=&quot;3&quot; unique_id=&quot;10354&quot;&gt;&lt;property id=&quot;20148&quot; value=&quot;5&quot;/&gt;&lt;property id=&quot;20300&quot; value=&quot;Slide 32 - &amp;quot;Virus Scan&amp;quot;&quot;/&gt;&lt;property id=&quot;20307&quot; value=&quot;301&quot;/&gt;&lt;/object&gt;&lt;object type=&quot;3&quot; unique_id=&quot;10580&quot;&gt;&lt;property id=&quot;20148&quot; value=&quot;5&quot;/&gt;&lt;property id=&quot;20300&quot; value=&quot;Slide 3 - &amp;quot;Perisian Sistem&amp;quot;&quot;/&gt;&lt;property id=&quot;20307&quot; value=&quot;302&quot;/&gt;&lt;/object&gt;&lt;object type=&quot;3&quot; unique_id=&quot;10581&quot;&gt;&lt;property id=&quot;20148&quot; value=&quot;5&quot;/&gt;&lt;property id=&quot;20300&quot; value=&quot;Slide 4 - &amp;quot;Perisian Utiliti&amp;quot;&quot;/&gt;&lt;property id=&quot;20307&quot; value=&quot;303&quot;/&gt;&lt;/object&gt;&lt;object type=&quot;3&quot; unique_id=&quot;10582&quot;&gt;&lt;property id=&quot;20148&quot; value=&quot;5&quot;/&gt;&lt;property id=&quot;20300&quot; value=&quot;Slide 5 - &amp;quot;Perisian Utiliti&amp;quot;&quot;/&gt;&lt;property id=&quot;20307&quot; value=&quot;305&quot;/&gt;&lt;/object&gt;&lt;object type=&quot;3&quot; unique_id=&quot;10583&quot;&gt;&lt;property id=&quot;20148&quot; value=&quot;5&quot;/&gt;&lt;property id=&quot;20300&quot; value=&quot;Slide 6 - &amp;quot;Perisian Utiliti&amp;quot;&quot;/&gt;&lt;property id=&quot;20307&quot; value=&quot;306&quot;/&gt;&lt;/object&gt;&lt;object type=&quot;3&quot; unique_id=&quot;10584&quot;&gt;&lt;property id=&quot;20148&quot; value=&quot;5&quot;/&gt;&lt;property id=&quot;20300&quot; value=&quot;Slide 7 - &amp;quot;Perisian Aplikasi&amp;quot;&quot;/&gt;&lt;property id=&quot;20307&quot; value=&quot;304&quot;/&gt;&lt;/object&gt;&lt;/object&gt;&lt;/object&gt;&lt;/database&gt;"/>
</p:tagLst>
</file>

<file path=ppt/theme/theme1.xml><?xml version="1.0" encoding="utf-8"?>
<a:theme xmlns:a="http://schemas.openxmlformats.org/drawingml/2006/main" name="Theme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Theme5</Template>
  <TotalTime>1009</TotalTime>
  <Words>953</Words>
  <Application>Microsoft Office PowerPoint</Application>
  <PresentationFormat>On-screen Show (4:3)</PresentationFormat>
  <Paragraphs>227</Paragraphs>
  <Slides>48</Slides>
  <Notes>0</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48</vt:i4>
      </vt:variant>
    </vt:vector>
  </HeadingPairs>
  <TitlesOfParts>
    <vt:vector size="51" baseType="lpstr">
      <vt:lpstr>Theme5</vt:lpstr>
      <vt:lpstr>ClipArt</vt:lpstr>
      <vt:lpstr>Bitmap Image</vt:lpstr>
      <vt:lpstr>Perisian Utiliti</vt:lpstr>
      <vt:lpstr>Komponen Komputer</vt:lpstr>
      <vt:lpstr>Perisian Sistem</vt:lpstr>
      <vt:lpstr>Perisian Utiliti</vt:lpstr>
      <vt:lpstr>Perisian Utiliti</vt:lpstr>
      <vt:lpstr>Perisian Utiliti</vt:lpstr>
      <vt:lpstr>Perisian Aplikasi</vt:lpstr>
      <vt:lpstr>Komputer secara teknikal ….</vt:lpstr>
      <vt:lpstr>Komputer secara teknikal ….</vt:lpstr>
      <vt:lpstr>Analogi Perkakasan &amp; Perisian</vt:lpstr>
      <vt:lpstr>Analogi Perkakasan &amp; Perisian</vt:lpstr>
      <vt:lpstr>Analogi Perkakasan &amp; Perisian</vt:lpstr>
      <vt:lpstr>PENYENGGARAAN PERKAKASAN</vt:lpstr>
      <vt:lpstr>Motherboard</vt:lpstr>
      <vt:lpstr>Perkakasan</vt:lpstr>
      <vt:lpstr>Teknik Penjagaan Komputer</vt:lpstr>
      <vt:lpstr>Teknik Penjagaan Komputer</vt:lpstr>
      <vt:lpstr>Teknik Penjagaan Komputer</vt:lpstr>
      <vt:lpstr>Cara Membersihkan Perkakasan</vt:lpstr>
      <vt:lpstr>Cara Membersihkan Perkakasan</vt:lpstr>
      <vt:lpstr>Cara Membersihkan Perkakasan</vt:lpstr>
      <vt:lpstr>Basic Handling Tips</vt:lpstr>
      <vt:lpstr>Basic Handling Tips</vt:lpstr>
      <vt:lpstr>Basic Handling Tips</vt:lpstr>
      <vt:lpstr>Follow these guidelines to maintain the condition and performance of your computer.</vt:lpstr>
      <vt:lpstr>Perisian</vt:lpstr>
      <vt:lpstr>PERISIAN</vt:lpstr>
      <vt:lpstr>Disk Cleanup </vt:lpstr>
      <vt:lpstr>Error Cheking </vt:lpstr>
      <vt:lpstr>Defragmentation</vt:lpstr>
      <vt:lpstr>Salinan (Backup)</vt:lpstr>
      <vt:lpstr>Virus Scan</vt:lpstr>
      <vt:lpstr>Mengesan kerosakan (troubleshooting)</vt:lpstr>
      <vt:lpstr>Mengesan kerosakan (troubleshooting)</vt:lpstr>
      <vt:lpstr>Mengesan kerosakan (troubleshooting)</vt:lpstr>
      <vt:lpstr>Mengesan kerosakan (troubleshooting)</vt:lpstr>
      <vt:lpstr>Mengesan kerosakan (troubleshooting)</vt:lpstr>
      <vt:lpstr>Mengesan kerosakan (troubleshooting)</vt:lpstr>
      <vt:lpstr>VIRUS</vt:lpstr>
      <vt:lpstr>Jenis-jenis virus</vt:lpstr>
      <vt:lpstr>Jenis-jenis virus</vt:lpstr>
      <vt:lpstr>Jenis-jenis virus</vt:lpstr>
      <vt:lpstr>Jenis-jenis virus</vt:lpstr>
      <vt:lpstr>Jenis-jenis virus</vt:lpstr>
      <vt:lpstr>Bagaimana Merebak?</vt:lpstr>
      <vt:lpstr>Bagaimana Merebak?</vt:lpstr>
      <vt:lpstr>Pencegahan</vt:lpstr>
      <vt:lpstr>Pencegahan</vt:lpstr>
    </vt:vector>
  </TitlesOfParts>
  <Company>NONE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CHANGE_ME1</dc:creator>
  <cp:lastModifiedBy>NBLJTP</cp:lastModifiedBy>
  <cp:revision>112</cp:revision>
  <dcterms:created xsi:type="dcterms:W3CDTF">2011-01-08T10:57:31Z</dcterms:created>
  <dcterms:modified xsi:type="dcterms:W3CDTF">2011-07-21T23:38:18Z</dcterms:modified>
</cp:coreProperties>
</file>